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0" r:id="rId3"/>
    <p:sldId id="258" r:id="rId4"/>
    <p:sldId id="257" r:id="rId5"/>
    <p:sldId id="276" r:id="rId6"/>
    <p:sldId id="259" r:id="rId7"/>
    <p:sldId id="262" r:id="rId8"/>
    <p:sldId id="263" r:id="rId9"/>
    <p:sldId id="273" r:id="rId10"/>
    <p:sldId id="261" r:id="rId11"/>
    <p:sldId id="270" r:id="rId12"/>
    <p:sldId id="274" r:id="rId13"/>
    <p:sldId id="283" r:id="rId14"/>
    <p:sldId id="281" r:id="rId15"/>
    <p:sldId id="278" r:id="rId16"/>
    <p:sldId id="279" r:id="rId17"/>
    <p:sldId id="269" r:id="rId18"/>
    <p:sldId id="266" r:id="rId19"/>
    <p:sldId id="267" r:id="rId20"/>
    <p:sldId id="268"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0630E2-2278-52FA-1E55-65A12DD95146}" name="Guest User" initials="GU" userId="S::urn:spo:anon#fc3b00f6f99259606012f0b5b5581f241d85d0a7d0f66aa6c292d95549a66aa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590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89A7E8-160C-4C89-A547-83C267C9E473}" v="5" dt="2024-03-18T18:11:21.2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1" d="100"/>
          <a:sy n="61" d="100"/>
        </p:scale>
        <p:origin x="860"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àng Ánh" userId="08f26f63-6118-4182-8d5a-edda2ebe27e6" providerId="ADAL" clId="{DC89A7E8-160C-4C89-A547-83C267C9E473}"/>
    <pc:docChg chg="undo custSel addSld delSld modSld sldOrd">
      <pc:chgData name="Hoàng Ánh" userId="08f26f63-6118-4182-8d5a-edda2ebe27e6" providerId="ADAL" clId="{DC89A7E8-160C-4C89-A547-83C267C9E473}" dt="2024-03-18T18:29:17.260" v="415" actId="1076"/>
      <pc:docMkLst>
        <pc:docMk/>
      </pc:docMkLst>
      <pc:sldChg chg="modSp mod">
        <pc:chgData name="Hoàng Ánh" userId="08f26f63-6118-4182-8d5a-edda2ebe27e6" providerId="ADAL" clId="{DC89A7E8-160C-4C89-A547-83C267C9E473}" dt="2024-03-18T18:29:17.260" v="415" actId="1076"/>
        <pc:sldMkLst>
          <pc:docMk/>
          <pc:sldMk cId="109857222" sldId="256"/>
        </pc:sldMkLst>
        <pc:spChg chg="mod">
          <ac:chgData name="Hoàng Ánh" userId="08f26f63-6118-4182-8d5a-edda2ebe27e6" providerId="ADAL" clId="{DC89A7E8-160C-4C89-A547-83C267C9E473}" dt="2024-03-18T18:29:17.260" v="415" actId="1076"/>
          <ac:spMkLst>
            <pc:docMk/>
            <pc:sldMk cId="109857222" sldId="256"/>
            <ac:spMk id="2" creationId="{00000000-0000-0000-0000-000000000000}"/>
          </ac:spMkLst>
        </pc:spChg>
        <pc:spChg chg="mod">
          <ac:chgData name="Hoàng Ánh" userId="08f26f63-6118-4182-8d5a-edda2ebe27e6" providerId="ADAL" clId="{DC89A7E8-160C-4C89-A547-83C267C9E473}" dt="2024-03-18T18:29:04.719" v="414" actId="1076"/>
          <ac:spMkLst>
            <pc:docMk/>
            <pc:sldMk cId="109857222" sldId="256"/>
            <ac:spMk id="13" creationId="{533D6190-1109-C26B-7541-E84D0E3B3F80}"/>
          </ac:spMkLst>
        </pc:spChg>
      </pc:sldChg>
      <pc:sldChg chg="del">
        <pc:chgData name="Hoàng Ánh" userId="08f26f63-6118-4182-8d5a-edda2ebe27e6" providerId="ADAL" clId="{DC89A7E8-160C-4C89-A547-83C267C9E473}" dt="2024-03-18T18:27:35.798" v="411" actId="47"/>
        <pc:sldMkLst>
          <pc:docMk/>
          <pc:sldMk cId="528950099" sldId="260"/>
        </pc:sldMkLst>
      </pc:sldChg>
      <pc:sldChg chg="del">
        <pc:chgData name="Hoàng Ánh" userId="08f26f63-6118-4182-8d5a-edda2ebe27e6" providerId="ADAL" clId="{DC89A7E8-160C-4C89-A547-83C267C9E473}" dt="2024-03-18T18:05:05.111" v="26" actId="47"/>
        <pc:sldMkLst>
          <pc:docMk/>
          <pc:sldMk cId="2769977496" sldId="265"/>
        </pc:sldMkLst>
      </pc:sldChg>
      <pc:sldChg chg="addSp delSp modSp mod">
        <pc:chgData name="Hoàng Ánh" userId="08f26f63-6118-4182-8d5a-edda2ebe27e6" providerId="ADAL" clId="{DC89A7E8-160C-4C89-A547-83C267C9E473}" dt="2024-03-18T18:26:58.608" v="410" actId="20577"/>
        <pc:sldMkLst>
          <pc:docMk/>
          <pc:sldMk cId="3401811401" sldId="268"/>
        </pc:sldMkLst>
        <pc:spChg chg="mod">
          <ac:chgData name="Hoàng Ánh" userId="08f26f63-6118-4182-8d5a-edda2ebe27e6" providerId="ADAL" clId="{DC89A7E8-160C-4C89-A547-83C267C9E473}" dt="2024-03-18T18:22:28.861" v="318" actId="207"/>
          <ac:spMkLst>
            <pc:docMk/>
            <pc:sldMk cId="3401811401" sldId="268"/>
            <ac:spMk id="2" creationId="{A3636F45-677E-0C45-BCB5-15D3E253E355}"/>
          </ac:spMkLst>
        </pc:spChg>
        <pc:spChg chg="mod ord">
          <ac:chgData name="Hoàng Ánh" userId="08f26f63-6118-4182-8d5a-edda2ebe27e6" providerId="ADAL" clId="{DC89A7E8-160C-4C89-A547-83C267C9E473}" dt="2024-03-18T18:26:58.608" v="410" actId="20577"/>
          <ac:spMkLst>
            <pc:docMk/>
            <pc:sldMk cId="3401811401" sldId="268"/>
            <ac:spMk id="3" creationId="{38A7B99A-E15C-7961-D9C5-87F4559B4509}"/>
          </ac:spMkLst>
        </pc:spChg>
        <pc:spChg chg="del">
          <ac:chgData name="Hoàng Ánh" userId="08f26f63-6118-4182-8d5a-edda2ebe27e6" providerId="ADAL" clId="{DC89A7E8-160C-4C89-A547-83C267C9E473}" dt="2024-03-18T18:20:25.766" v="290" actId="26606"/>
          <ac:spMkLst>
            <pc:docMk/>
            <pc:sldMk cId="3401811401" sldId="268"/>
            <ac:spMk id="9" creationId="{1CD81A2A-6ED4-4EF4-A14C-912D31E14800}"/>
          </ac:spMkLst>
        </pc:spChg>
        <pc:spChg chg="del">
          <ac:chgData name="Hoàng Ánh" userId="08f26f63-6118-4182-8d5a-edda2ebe27e6" providerId="ADAL" clId="{DC89A7E8-160C-4C89-A547-83C267C9E473}" dt="2024-03-18T18:20:25.766" v="290" actId="26606"/>
          <ac:spMkLst>
            <pc:docMk/>
            <pc:sldMk cId="3401811401" sldId="268"/>
            <ac:spMk id="11" creationId="{1661932C-CA15-4E17-B115-FAE7CBEE4789}"/>
          </ac:spMkLst>
        </pc:spChg>
        <pc:spChg chg="del">
          <ac:chgData name="Hoàng Ánh" userId="08f26f63-6118-4182-8d5a-edda2ebe27e6" providerId="ADAL" clId="{DC89A7E8-160C-4C89-A547-83C267C9E473}" dt="2024-03-18T18:20:25.766" v="290" actId="26606"/>
          <ac:spMkLst>
            <pc:docMk/>
            <pc:sldMk cId="3401811401" sldId="268"/>
            <ac:spMk id="13" creationId="{8590ADD5-9383-4D3D-9047-3DA2593CCB5D}"/>
          </ac:spMkLst>
        </pc:spChg>
        <pc:spChg chg="del">
          <ac:chgData name="Hoàng Ánh" userId="08f26f63-6118-4182-8d5a-edda2ebe27e6" providerId="ADAL" clId="{DC89A7E8-160C-4C89-A547-83C267C9E473}" dt="2024-03-18T18:20:25.766" v="290" actId="26606"/>
          <ac:spMkLst>
            <pc:docMk/>
            <pc:sldMk cId="3401811401" sldId="268"/>
            <ac:spMk id="15" creationId="{DABE3E45-88CF-45D8-8D40-C773324D93F6}"/>
          </ac:spMkLst>
        </pc:spChg>
        <pc:spChg chg="del">
          <ac:chgData name="Hoàng Ánh" userId="08f26f63-6118-4182-8d5a-edda2ebe27e6" providerId="ADAL" clId="{DC89A7E8-160C-4C89-A547-83C267C9E473}" dt="2024-03-18T18:20:25.766" v="290" actId="26606"/>
          <ac:spMkLst>
            <pc:docMk/>
            <pc:sldMk cId="3401811401" sldId="268"/>
            <ac:spMk id="19" creationId="{B91ECDA9-56DC-4270-8F33-01C5637B8CEB}"/>
          </ac:spMkLst>
        </pc:spChg>
        <pc:spChg chg="del">
          <ac:chgData name="Hoàng Ánh" userId="08f26f63-6118-4182-8d5a-edda2ebe27e6" providerId="ADAL" clId="{DC89A7E8-160C-4C89-A547-83C267C9E473}" dt="2024-03-18T18:20:25.766" v="290" actId="26606"/>
          <ac:spMkLst>
            <pc:docMk/>
            <pc:sldMk cId="3401811401" sldId="268"/>
            <ac:spMk id="21" creationId="{75F47824-961D-465D-84F9-EAE11BC6173B}"/>
          </ac:spMkLst>
        </pc:spChg>
        <pc:spChg chg="del">
          <ac:chgData name="Hoàng Ánh" userId="08f26f63-6118-4182-8d5a-edda2ebe27e6" providerId="ADAL" clId="{DC89A7E8-160C-4C89-A547-83C267C9E473}" dt="2024-03-18T18:20:25.766" v="290" actId="26606"/>
          <ac:spMkLst>
            <pc:docMk/>
            <pc:sldMk cId="3401811401" sldId="268"/>
            <ac:spMk id="23" creationId="{FEC9DA3E-C1D7-472D-B7C0-F71AE41FBA23}"/>
          </ac:spMkLst>
        </pc:spChg>
        <pc:spChg chg="add">
          <ac:chgData name="Hoàng Ánh" userId="08f26f63-6118-4182-8d5a-edda2ebe27e6" providerId="ADAL" clId="{DC89A7E8-160C-4C89-A547-83C267C9E473}" dt="2024-03-18T18:20:25.766" v="290" actId="26606"/>
          <ac:spMkLst>
            <pc:docMk/>
            <pc:sldMk cId="3401811401" sldId="268"/>
            <ac:spMk id="28" creationId="{85F55C16-BC21-49EF-A4FF-C3155BB93BD3}"/>
          </ac:spMkLst>
        </pc:spChg>
        <pc:spChg chg="add">
          <ac:chgData name="Hoàng Ánh" userId="08f26f63-6118-4182-8d5a-edda2ebe27e6" providerId="ADAL" clId="{DC89A7E8-160C-4C89-A547-83C267C9E473}" dt="2024-03-18T18:20:25.766" v="290" actId="26606"/>
          <ac:spMkLst>
            <pc:docMk/>
            <pc:sldMk cId="3401811401" sldId="268"/>
            <ac:spMk id="30" creationId="{0C5F069E-AFE6-4825-8945-46F2918A5019}"/>
          </ac:spMkLst>
        </pc:spChg>
        <pc:picChg chg="mod">
          <ac:chgData name="Hoàng Ánh" userId="08f26f63-6118-4182-8d5a-edda2ebe27e6" providerId="ADAL" clId="{DC89A7E8-160C-4C89-A547-83C267C9E473}" dt="2024-03-18T18:20:25.766" v="290" actId="26606"/>
          <ac:picMkLst>
            <pc:docMk/>
            <pc:sldMk cId="3401811401" sldId="268"/>
            <ac:picMk id="4" creationId="{7E4D7683-C163-C39A-75FB-046A9B09FD63}"/>
          </ac:picMkLst>
        </pc:picChg>
        <pc:cxnChg chg="del">
          <ac:chgData name="Hoàng Ánh" userId="08f26f63-6118-4182-8d5a-edda2ebe27e6" providerId="ADAL" clId="{DC89A7E8-160C-4C89-A547-83C267C9E473}" dt="2024-03-18T18:20:25.766" v="290" actId="26606"/>
          <ac:cxnSpMkLst>
            <pc:docMk/>
            <pc:sldMk cId="3401811401" sldId="268"/>
            <ac:cxnSpMk id="17" creationId="{49CD1692-827B-4C8D-B4A1-134FD04CF45C}"/>
          </ac:cxnSpMkLst>
        </pc:cxnChg>
      </pc:sldChg>
      <pc:sldChg chg="addSp delSp modSp mod ord">
        <pc:chgData name="Hoàng Ánh" userId="08f26f63-6118-4182-8d5a-edda2ebe27e6" providerId="ADAL" clId="{DC89A7E8-160C-4C89-A547-83C267C9E473}" dt="2024-03-18T18:18:04.931" v="168"/>
        <pc:sldMkLst>
          <pc:docMk/>
          <pc:sldMk cId="1977746133" sldId="269"/>
        </pc:sldMkLst>
        <pc:spChg chg="del">
          <ac:chgData name="Hoàng Ánh" userId="08f26f63-6118-4182-8d5a-edda2ebe27e6" providerId="ADAL" clId="{DC89A7E8-160C-4C89-A547-83C267C9E473}" dt="2024-03-18T18:16:45.826" v="133" actId="478"/>
          <ac:spMkLst>
            <pc:docMk/>
            <pc:sldMk cId="1977746133" sldId="269"/>
            <ac:spMk id="2" creationId="{D38F8AAE-1D60-AF37-5A5A-80F631052FA4}"/>
          </ac:spMkLst>
        </pc:spChg>
        <pc:spChg chg="add mod">
          <ac:chgData name="Hoàng Ánh" userId="08f26f63-6118-4182-8d5a-edda2ebe27e6" providerId="ADAL" clId="{DC89A7E8-160C-4C89-A547-83C267C9E473}" dt="2024-03-18T18:17:02.324" v="161" actId="207"/>
          <ac:spMkLst>
            <pc:docMk/>
            <pc:sldMk cId="1977746133" sldId="269"/>
            <ac:spMk id="5" creationId="{37CCA1AF-EE5F-4573-DFCD-058BBE94E71B}"/>
          </ac:spMkLst>
        </pc:spChg>
        <pc:spChg chg="mod">
          <ac:chgData name="Hoàng Ánh" userId="08f26f63-6118-4182-8d5a-edda2ebe27e6" providerId="ADAL" clId="{DC89A7E8-160C-4C89-A547-83C267C9E473}" dt="2024-03-18T18:17:31.883" v="165" actId="1076"/>
          <ac:spMkLst>
            <pc:docMk/>
            <pc:sldMk cId="1977746133" sldId="269"/>
            <ac:spMk id="6" creationId="{F2F79B8F-A3A9-25BE-9DED-30BF54744394}"/>
          </ac:spMkLst>
        </pc:spChg>
      </pc:sldChg>
      <pc:sldChg chg="del">
        <pc:chgData name="Hoàng Ánh" userId="08f26f63-6118-4182-8d5a-edda2ebe27e6" providerId="ADAL" clId="{DC89A7E8-160C-4C89-A547-83C267C9E473}" dt="2024-03-18T18:28:19.826" v="412" actId="47"/>
        <pc:sldMkLst>
          <pc:docMk/>
          <pc:sldMk cId="985489701" sldId="272"/>
        </pc:sldMkLst>
      </pc:sldChg>
      <pc:sldChg chg="modSp mod">
        <pc:chgData name="Hoàng Ánh" userId="08f26f63-6118-4182-8d5a-edda2ebe27e6" providerId="ADAL" clId="{DC89A7E8-160C-4C89-A547-83C267C9E473}" dt="2024-03-18T18:22:54.440" v="335" actId="20577"/>
        <pc:sldMkLst>
          <pc:docMk/>
          <pc:sldMk cId="1424664607" sldId="278"/>
        </pc:sldMkLst>
        <pc:spChg chg="mod">
          <ac:chgData name="Hoàng Ánh" userId="08f26f63-6118-4182-8d5a-edda2ebe27e6" providerId="ADAL" clId="{DC89A7E8-160C-4C89-A547-83C267C9E473}" dt="2024-03-18T18:22:54.440" v="335" actId="20577"/>
          <ac:spMkLst>
            <pc:docMk/>
            <pc:sldMk cId="1424664607" sldId="278"/>
            <ac:spMk id="3" creationId="{C75A36EC-2806-2092-5C91-8D55BCFBE87F}"/>
          </ac:spMkLst>
        </pc:spChg>
      </pc:sldChg>
      <pc:sldChg chg="modSp mod">
        <pc:chgData name="Hoàng Ánh" userId="08f26f63-6118-4182-8d5a-edda2ebe27e6" providerId="ADAL" clId="{DC89A7E8-160C-4C89-A547-83C267C9E473}" dt="2024-03-18T18:25:15.244" v="376" actId="20577"/>
        <pc:sldMkLst>
          <pc:docMk/>
          <pc:sldMk cId="2706203166" sldId="279"/>
        </pc:sldMkLst>
        <pc:spChg chg="mod">
          <ac:chgData name="Hoàng Ánh" userId="08f26f63-6118-4182-8d5a-edda2ebe27e6" providerId="ADAL" clId="{DC89A7E8-160C-4C89-A547-83C267C9E473}" dt="2024-03-18T18:24:45.150" v="369" actId="242"/>
          <ac:spMkLst>
            <pc:docMk/>
            <pc:sldMk cId="2706203166" sldId="279"/>
            <ac:spMk id="2" creationId="{C4E69514-DBB5-BD15-744A-7D25778DA983}"/>
          </ac:spMkLst>
        </pc:spChg>
        <pc:spChg chg="mod">
          <ac:chgData name="Hoàng Ánh" userId="08f26f63-6118-4182-8d5a-edda2ebe27e6" providerId="ADAL" clId="{DC89A7E8-160C-4C89-A547-83C267C9E473}" dt="2024-03-18T18:25:15.244" v="376" actId="20577"/>
          <ac:spMkLst>
            <pc:docMk/>
            <pc:sldMk cId="2706203166" sldId="279"/>
            <ac:spMk id="3" creationId="{39AE1955-347B-FB5F-1CC2-C14306653C0F}"/>
          </ac:spMkLst>
        </pc:spChg>
      </pc:sldChg>
      <pc:sldChg chg="modSp mod">
        <pc:chgData name="Hoàng Ánh" userId="08f26f63-6118-4182-8d5a-edda2ebe27e6" providerId="ADAL" clId="{DC89A7E8-160C-4C89-A547-83C267C9E473}" dt="2024-03-18T18:22:59.620" v="337" actId="20577"/>
        <pc:sldMkLst>
          <pc:docMk/>
          <pc:sldMk cId="231836777" sldId="281"/>
        </pc:sldMkLst>
        <pc:spChg chg="mod">
          <ac:chgData name="Hoàng Ánh" userId="08f26f63-6118-4182-8d5a-edda2ebe27e6" providerId="ADAL" clId="{DC89A7E8-160C-4C89-A547-83C267C9E473}" dt="2024-03-18T18:22:59.620" v="337" actId="20577"/>
          <ac:spMkLst>
            <pc:docMk/>
            <pc:sldMk cId="231836777" sldId="281"/>
            <ac:spMk id="3" creationId="{BD6AF061-6F49-A8B8-EC44-49F047EA62BB}"/>
          </ac:spMkLst>
        </pc:spChg>
      </pc:sldChg>
      <pc:sldChg chg="addSp delSp modSp new mod setBg">
        <pc:chgData name="Hoàng Ánh" userId="08f26f63-6118-4182-8d5a-edda2ebe27e6" providerId="ADAL" clId="{DC89A7E8-160C-4C89-A547-83C267C9E473}" dt="2024-03-18T18:17:55.071" v="166" actId="12"/>
        <pc:sldMkLst>
          <pc:docMk/>
          <pc:sldMk cId="2640217777" sldId="283"/>
        </pc:sldMkLst>
        <pc:spChg chg="mod">
          <ac:chgData name="Hoàng Ánh" userId="08f26f63-6118-4182-8d5a-edda2ebe27e6" providerId="ADAL" clId="{DC89A7E8-160C-4C89-A547-83C267C9E473}" dt="2024-03-18T18:04:05.117" v="24" actId="207"/>
          <ac:spMkLst>
            <pc:docMk/>
            <pc:sldMk cId="2640217777" sldId="283"/>
            <ac:spMk id="2" creationId="{AF127051-2EFA-B96B-E531-C3B478775E56}"/>
          </ac:spMkLst>
        </pc:spChg>
        <pc:spChg chg="del">
          <ac:chgData name="Hoàng Ánh" userId="08f26f63-6118-4182-8d5a-edda2ebe27e6" providerId="ADAL" clId="{DC89A7E8-160C-4C89-A547-83C267C9E473}" dt="2024-03-18T18:03:22.897" v="9"/>
          <ac:spMkLst>
            <pc:docMk/>
            <pc:sldMk cId="2640217777" sldId="283"/>
            <ac:spMk id="3" creationId="{441B445D-E674-EE06-1D96-AAD908B5F27F}"/>
          </ac:spMkLst>
        </pc:spChg>
        <pc:spChg chg="add mod ord">
          <ac:chgData name="Hoàng Ánh" userId="08f26f63-6118-4182-8d5a-edda2ebe27e6" providerId="ADAL" clId="{DC89A7E8-160C-4C89-A547-83C267C9E473}" dt="2024-03-18T18:17:55.071" v="166" actId="12"/>
          <ac:spMkLst>
            <pc:docMk/>
            <pc:sldMk cId="2640217777" sldId="283"/>
            <ac:spMk id="4" creationId="{827CBA69-40F1-5167-1172-5DFDBFC2797C}"/>
          </ac:spMkLst>
        </pc:spChg>
        <pc:spChg chg="add del">
          <ac:chgData name="Hoàng Ánh" userId="08f26f63-6118-4182-8d5a-edda2ebe27e6" providerId="ADAL" clId="{DC89A7E8-160C-4C89-A547-83C267C9E473}" dt="2024-03-18T18:03:48.823" v="15" actId="26606"/>
          <ac:spMkLst>
            <pc:docMk/>
            <pc:sldMk cId="2640217777" sldId="283"/>
            <ac:spMk id="14" creationId="{26469B27-0875-4891-8EA7-C223CCDF56BA}"/>
          </ac:spMkLst>
        </pc:spChg>
        <pc:spChg chg="add mod">
          <ac:chgData name="Hoàng Ánh" userId="08f26f63-6118-4182-8d5a-edda2ebe27e6" providerId="ADAL" clId="{DC89A7E8-160C-4C89-A547-83C267C9E473}" dt="2024-03-18T18:14:47.868" v="125" actId="688"/>
          <ac:spMkLst>
            <pc:docMk/>
            <pc:sldMk cId="2640217777" sldId="283"/>
            <ac:spMk id="15" creationId="{44AA8E60-3347-7CAD-B9E1-53CB727CD516}"/>
          </ac:spMkLst>
        </pc:spChg>
        <pc:spChg chg="add del">
          <ac:chgData name="Hoàng Ánh" userId="08f26f63-6118-4182-8d5a-edda2ebe27e6" providerId="ADAL" clId="{DC89A7E8-160C-4C89-A547-83C267C9E473}" dt="2024-03-18T18:03:48.823" v="15" actId="26606"/>
          <ac:spMkLst>
            <pc:docMk/>
            <pc:sldMk cId="2640217777" sldId="283"/>
            <ac:spMk id="16" creationId="{6DF9758E-84A8-4D80-8A81-38FBBC53210A}"/>
          </ac:spMkLst>
        </pc:spChg>
        <pc:spChg chg="add del">
          <ac:chgData name="Hoàng Ánh" userId="08f26f63-6118-4182-8d5a-edda2ebe27e6" providerId="ADAL" clId="{DC89A7E8-160C-4C89-A547-83C267C9E473}" dt="2024-03-18T18:03:48.823" v="15" actId="26606"/>
          <ac:spMkLst>
            <pc:docMk/>
            <pc:sldMk cId="2640217777" sldId="283"/>
            <ac:spMk id="18" creationId="{1EDD79FD-67E5-4110-AF93-F52011F8CC0F}"/>
          </ac:spMkLst>
        </pc:spChg>
        <pc:spChg chg="add del">
          <ac:chgData name="Hoàng Ánh" userId="08f26f63-6118-4182-8d5a-edda2ebe27e6" providerId="ADAL" clId="{DC89A7E8-160C-4C89-A547-83C267C9E473}" dt="2024-03-18T18:03:48.823" v="15" actId="26606"/>
          <ac:spMkLst>
            <pc:docMk/>
            <pc:sldMk cId="2640217777" sldId="283"/>
            <ac:spMk id="20" creationId="{27BC8104-FC8A-47CA-B1D7-85D302DC1156}"/>
          </ac:spMkLst>
        </pc:spChg>
        <pc:spChg chg="add del">
          <ac:chgData name="Hoàng Ánh" userId="08f26f63-6118-4182-8d5a-edda2ebe27e6" providerId="ADAL" clId="{DC89A7E8-160C-4C89-A547-83C267C9E473}" dt="2024-03-18T18:03:50.496" v="17" actId="26606"/>
          <ac:spMkLst>
            <pc:docMk/>
            <pc:sldMk cId="2640217777" sldId="283"/>
            <ac:spMk id="22" creationId="{99E115D7-68EB-4590-9BD1-A56D94144025}"/>
          </ac:spMkLst>
        </pc:spChg>
        <pc:spChg chg="add del">
          <ac:chgData name="Hoàng Ánh" userId="08f26f63-6118-4182-8d5a-edda2ebe27e6" providerId="ADAL" clId="{DC89A7E8-160C-4C89-A547-83C267C9E473}" dt="2024-03-18T18:03:51.559" v="19" actId="26606"/>
          <ac:spMkLst>
            <pc:docMk/>
            <pc:sldMk cId="2640217777" sldId="283"/>
            <ac:spMk id="24" creationId="{F29C4816-CB21-420B-9EB4-9E5671387997}"/>
          </ac:spMkLst>
        </pc:spChg>
        <pc:spChg chg="add del">
          <ac:chgData name="Hoàng Ánh" userId="08f26f63-6118-4182-8d5a-edda2ebe27e6" providerId="ADAL" clId="{DC89A7E8-160C-4C89-A547-83C267C9E473}" dt="2024-03-18T18:03:51.559" v="19" actId="26606"/>
          <ac:spMkLst>
            <pc:docMk/>
            <pc:sldMk cId="2640217777" sldId="283"/>
            <ac:spMk id="25" creationId="{10B6F015-5E82-B4AA-20DF-F31117EF3DA7}"/>
          </ac:spMkLst>
        </pc:spChg>
        <pc:spChg chg="add del">
          <ac:chgData name="Hoàng Ánh" userId="08f26f63-6118-4182-8d5a-edda2ebe27e6" providerId="ADAL" clId="{DC89A7E8-160C-4C89-A547-83C267C9E473}" dt="2024-03-18T18:03:53.060" v="21" actId="26606"/>
          <ac:spMkLst>
            <pc:docMk/>
            <pc:sldMk cId="2640217777" sldId="283"/>
            <ac:spMk id="27" creationId="{43FCDA63-538C-4FB3-911D-7DF75B5993C9}"/>
          </ac:spMkLst>
        </pc:spChg>
        <pc:spChg chg="add del">
          <ac:chgData name="Hoàng Ánh" userId="08f26f63-6118-4182-8d5a-edda2ebe27e6" providerId="ADAL" clId="{DC89A7E8-160C-4C89-A547-83C267C9E473}" dt="2024-03-18T18:03:53.060" v="21" actId="26606"/>
          <ac:spMkLst>
            <pc:docMk/>
            <pc:sldMk cId="2640217777" sldId="283"/>
            <ac:spMk id="28" creationId="{C0F36B17-8009-453B-9C49-36A9D6F9D0EC}"/>
          </ac:spMkLst>
        </pc:spChg>
        <pc:spChg chg="add del">
          <ac:chgData name="Hoàng Ánh" userId="08f26f63-6118-4182-8d5a-edda2ebe27e6" providerId="ADAL" clId="{DC89A7E8-160C-4C89-A547-83C267C9E473}" dt="2024-03-18T18:03:54.607" v="23" actId="26606"/>
          <ac:spMkLst>
            <pc:docMk/>
            <pc:sldMk cId="2640217777" sldId="283"/>
            <ac:spMk id="30" creationId="{1DBBFE1F-E21D-6F33-FA39-7ED7133F8534}"/>
          </ac:spMkLst>
        </pc:spChg>
        <pc:grpChg chg="add del mod">
          <ac:chgData name="Hoàng Ánh" userId="08f26f63-6118-4182-8d5a-edda2ebe27e6" providerId="ADAL" clId="{DC89A7E8-160C-4C89-A547-83C267C9E473}" dt="2024-03-18T18:03:40.080" v="13" actId="165"/>
          <ac:grpSpMkLst>
            <pc:docMk/>
            <pc:sldMk cId="2640217777" sldId="283"/>
            <ac:grpSpMk id="5" creationId="{0170232F-074C-0045-1CFC-8D6C03D8E3D4}"/>
          </ac:grpSpMkLst>
        </pc:grpChg>
        <pc:picChg chg="del mod ord topLvl">
          <ac:chgData name="Hoàng Ánh" userId="08f26f63-6118-4182-8d5a-edda2ebe27e6" providerId="ADAL" clId="{DC89A7E8-160C-4C89-A547-83C267C9E473}" dt="2024-03-18T18:09:28.552" v="28" actId="478"/>
          <ac:picMkLst>
            <pc:docMk/>
            <pc:sldMk cId="2640217777" sldId="283"/>
            <ac:picMk id="6" creationId="{1F706DEC-8116-13F3-4679-F8B6B54194F3}"/>
          </ac:picMkLst>
        </pc:picChg>
        <pc:picChg chg="del mod ord topLvl">
          <ac:chgData name="Hoàng Ánh" userId="08f26f63-6118-4182-8d5a-edda2ebe27e6" providerId="ADAL" clId="{DC89A7E8-160C-4C89-A547-83C267C9E473}" dt="2024-03-18T18:09:28.978" v="29" actId="478"/>
          <ac:picMkLst>
            <pc:docMk/>
            <pc:sldMk cId="2640217777" sldId="283"/>
            <ac:picMk id="7" creationId="{92D40641-29A1-48EE-4058-CA01F93E0416}"/>
          </ac:picMkLst>
        </pc:picChg>
        <pc:picChg chg="del mod ord topLvl">
          <ac:chgData name="Hoàng Ánh" userId="08f26f63-6118-4182-8d5a-edda2ebe27e6" providerId="ADAL" clId="{DC89A7E8-160C-4C89-A547-83C267C9E473}" dt="2024-03-18T18:09:29.540" v="30" actId="478"/>
          <ac:picMkLst>
            <pc:docMk/>
            <pc:sldMk cId="2640217777" sldId="283"/>
            <ac:picMk id="8" creationId="{23D96DB3-B437-F8A4-1A5D-45C471B55C16}"/>
          </ac:picMkLst>
        </pc:picChg>
        <pc:picChg chg="del mod ord topLvl">
          <ac:chgData name="Hoàng Ánh" userId="08f26f63-6118-4182-8d5a-edda2ebe27e6" providerId="ADAL" clId="{DC89A7E8-160C-4C89-A547-83C267C9E473}" dt="2024-03-18T18:09:30.094" v="31" actId="478"/>
          <ac:picMkLst>
            <pc:docMk/>
            <pc:sldMk cId="2640217777" sldId="283"/>
            <ac:picMk id="9" creationId="{028AAA10-622C-E6FC-8466-66215B0DF56E}"/>
          </ac:picMkLst>
        </pc:picChg>
        <pc:picChg chg="add mod">
          <ac:chgData name="Hoàng Ánh" userId="08f26f63-6118-4182-8d5a-edda2ebe27e6" providerId="ADAL" clId="{DC89A7E8-160C-4C89-A547-83C267C9E473}" dt="2024-03-18T18:13:50.685" v="117" actId="1076"/>
          <ac:picMkLst>
            <pc:docMk/>
            <pc:sldMk cId="2640217777" sldId="283"/>
            <ac:picMk id="11" creationId="{253B5C92-4724-44F1-9211-D3F266DA76FF}"/>
          </ac:picMkLst>
        </pc:picChg>
        <pc:picChg chg="add mod">
          <ac:chgData name="Hoàng Ánh" userId="08f26f63-6118-4182-8d5a-edda2ebe27e6" providerId="ADAL" clId="{DC89A7E8-160C-4C89-A547-83C267C9E473}" dt="2024-03-18T18:14:15.720" v="121" actId="1076"/>
          <ac:picMkLst>
            <pc:docMk/>
            <pc:sldMk cId="2640217777" sldId="283"/>
            <ac:picMk id="13" creationId="{1618FEF3-AE6F-51DB-2214-BCC9644EF7ED}"/>
          </ac:picMkLst>
        </pc:picChg>
        <pc:cxnChg chg="add del">
          <ac:chgData name="Hoàng Ánh" userId="08f26f63-6118-4182-8d5a-edda2ebe27e6" providerId="ADAL" clId="{DC89A7E8-160C-4C89-A547-83C267C9E473}" dt="2024-03-18T18:03:54.607" v="23" actId="26606"/>
          <ac:cxnSpMkLst>
            <pc:docMk/>
            <pc:sldMk cId="2640217777" sldId="283"/>
            <ac:cxnSpMk id="31" creationId="{249EDD1B-F94D-B4E6-ACAA-566B9A26FDE3}"/>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5AD13B-A879-45EC-91BA-F8F39BE35F9B}" type="doc">
      <dgm:prSet loTypeId="urn:microsoft.com/office/officeart/2018/2/layout/IconVerticalSolidList" loCatId="icon" qsTypeId="urn:microsoft.com/office/officeart/2005/8/quickstyle/simple4" qsCatId="simple" csTypeId="urn:microsoft.com/office/officeart/2005/8/colors/accent0_3" csCatId="mainScheme" phldr="1"/>
      <dgm:spPr/>
      <dgm:t>
        <a:bodyPr/>
        <a:lstStyle/>
        <a:p>
          <a:endParaRPr lang="en-US"/>
        </a:p>
      </dgm:t>
    </dgm:pt>
    <dgm:pt modelId="{8CD4B9AD-F3EC-4E8D-AA65-45C60014C26B}">
      <dgm:prSet custT="1"/>
      <dgm:spPr/>
      <dgm:t>
        <a:bodyPr/>
        <a:lstStyle/>
        <a:p>
          <a:pPr>
            <a:lnSpc>
              <a:spcPct val="100000"/>
            </a:lnSpc>
          </a:pPr>
          <a:r>
            <a:rPr lang="en-GB" sz="1600"/>
            <a:t>This report documents an investigation undertaken by our team to address the challenges faced by international students at the Porvoo campus in integrating into Finnish society and work life.</a:t>
          </a:r>
          <a:endParaRPr lang="en-US" sz="1600"/>
        </a:p>
      </dgm:t>
    </dgm:pt>
    <dgm:pt modelId="{117E6F8A-64E6-4785-9F67-DAF569C0332D}" type="parTrans" cxnId="{B8CA5EF4-20FB-4206-923B-B7D98EC31FB0}">
      <dgm:prSet/>
      <dgm:spPr/>
      <dgm:t>
        <a:bodyPr/>
        <a:lstStyle/>
        <a:p>
          <a:endParaRPr lang="en-US" sz="1400"/>
        </a:p>
      </dgm:t>
    </dgm:pt>
    <dgm:pt modelId="{025AF0A5-05C9-4292-BB2D-A7EE7781FF6B}" type="sibTrans" cxnId="{B8CA5EF4-20FB-4206-923B-B7D98EC31FB0}">
      <dgm:prSet/>
      <dgm:spPr/>
      <dgm:t>
        <a:bodyPr/>
        <a:lstStyle/>
        <a:p>
          <a:endParaRPr lang="en-US" sz="1400"/>
        </a:p>
      </dgm:t>
    </dgm:pt>
    <dgm:pt modelId="{BF8B27E1-2C3D-4483-87B3-1FDE3C1C143B}">
      <dgm:prSet custT="1"/>
      <dgm:spPr/>
      <dgm:t>
        <a:bodyPr/>
        <a:lstStyle/>
        <a:p>
          <a:pPr>
            <a:lnSpc>
              <a:spcPct val="100000"/>
            </a:lnSpc>
          </a:pPr>
          <a:r>
            <a:rPr lang="en-GB" sz="1600"/>
            <a:t>By gathering insights from companies through interviews and gathering feedback from students via surveys, we aimed to understand and identify what challenges a smooth integration. Equipped with these insights, our team started on a journey of brainstorming, experimenting, and testing to develop innovative solutions tailored to the specific needs of international students at the Porvoo campus.</a:t>
          </a:r>
          <a:endParaRPr lang="en-US" sz="1600"/>
        </a:p>
      </dgm:t>
    </dgm:pt>
    <dgm:pt modelId="{9749EE8B-DDDE-45CF-AB53-2A79DB458B05}" type="parTrans" cxnId="{FDA8A65F-627C-433B-B76D-A1CF8330A395}">
      <dgm:prSet/>
      <dgm:spPr/>
      <dgm:t>
        <a:bodyPr/>
        <a:lstStyle/>
        <a:p>
          <a:endParaRPr lang="en-US" sz="1400"/>
        </a:p>
      </dgm:t>
    </dgm:pt>
    <dgm:pt modelId="{AC5D3350-4A06-467F-A46F-BB2786530635}" type="sibTrans" cxnId="{FDA8A65F-627C-433B-B76D-A1CF8330A395}">
      <dgm:prSet/>
      <dgm:spPr/>
      <dgm:t>
        <a:bodyPr/>
        <a:lstStyle/>
        <a:p>
          <a:endParaRPr lang="en-US" sz="1400"/>
        </a:p>
      </dgm:t>
    </dgm:pt>
    <dgm:pt modelId="{260C01ED-D0DB-4762-8DF2-946D7CD481C5}">
      <dgm:prSet custT="1"/>
      <dgm:spPr/>
      <dgm:t>
        <a:bodyPr/>
        <a:lstStyle/>
        <a:p>
          <a:pPr>
            <a:lnSpc>
              <a:spcPct val="100000"/>
            </a:lnSpc>
          </a:pPr>
          <a:r>
            <a:rPr lang="en-GB" sz="1600"/>
            <a:t>This report provides an overview of our research methodology, main findings, and suggested interventions. We believe that the solutions outlined here will not only improve the integration experience for international students but also enrich the academic and professional environment in Finland.</a:t>
          </a:r>
          <a:endParaRPr lang="en-US" sz="1600"/>
        </a:p>
      </dgm:t>
    </dgm:pt>
    <dgm:pt modelId="{86F744BB-2F66-47CF-9296-8143BFD5DEB1}" type="parTrans" cxnId="{128AD509-7B91-4FA8-9A0B-855A2FDF7F34}">
      <dgm:prSet/>
      <dgm:spPr/>
      <dgm:t>
        <a:bodyPr/>
        <a:lstStyle/>
        <a:p>
          <a:endParaRPr lang="en-US" sz="1400"/>
        </a:p>
      </dgm:t>
    </dgm:pt>
    <dgm:pt modelId="{33C98A10-5ED2-4997-ABCD-E89D82B92878}" type="sibTrans" cxnId="{128AD509-7B91-4FA8-9A0B-855A2FDF7F34}">
      <dgm:prSet/>
      <dgm:spPr/>
      <dgm:t>
        <a:bodyPr/>
        <a:lstStyle/>
        <a:p>
          <a:endParaRPr lang="en-US" sz="1400"/>
        </a:p>
      </dgm:t>
    </dgm:pt>
    <dgm:pt modelId="{9118460D-933B-44A5-8FBD-D934B0A716C3}" type="pres">
      <dgm:prSet presAssocID="{5F5AD13B-A879-45EC-91BA-F8F39BE35F9B}" presName="root" presStyleCnt="0">
        <dgm:presLayoutVars>
          <dgm:dir/>
          <dgm:resizeHandles val="exact"/>
        </dgm:presLayoutVars>
      </dgm:prSet>
      <dgm:spPr/>
    </dgm:pt>
    <dgm:pt modelId="{562D8C23-E6FD-4BF8-8E41-368BE1C9DF99}" type="pres">
      <dgm:prSet presAssocID="{8CD4B9AD-F3EC-4E8D-AA65-45C60014C26B}" presName="compNode" presStyleCnt="0"/>
      <dgm:spPr/>
    </dgm:pt>
    <dgm:pt modelId="{82804A7F-4318-4DF5-8166-6186AC3DEFF7}" type="pres">
      <dgm:prSet presAssocID="{8CD4B9AD-F3EC-4E8D-AA65-45C60014C26B}" presName="bgRect" presStyleLbl="bgShp" presStyleIdx="0" presStyleCnt="3"/>
      <dgm:spPr>
        <a:solidFill>
          <a:schemeClr val="bg1"/>
        </a:solidFill>
        <a:ln>
          <a:solidFill>
            <a:srgbClr val="C00000"/>
          </a:solidFill>
        </a:ln>
      </dgm:spPr>
    </dgm:pt>
    <dgm:pt modelId="{3FCA8556-3F39-4BCE-BF31-01CBE363586F}" type="pres">
      <dgm:prSet presAssocID="{8CD4B9AD-F3EC-4E8D-AA65-45C60014C26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s"/>
        </a:ext>
      </dgm:extLst>
    </dgm:pt>
    <dgm:pt modelId="{B7D0DF3D-5F03-4BEC-8F7D-64E158C53E72}" type="pres">
      <dgm:prSet presAssocID="{8CD4B9AD-F3EC-4E8D-AA65-45C60014C26B}" presName="spaceRect" presStyleCnt="0"/>
      <dgm:spPr/>
    </dgm:pt>
    <dgm:pt modelId="{5FE36521-0448-49D3-99DC-8374C76E4C3E}" type="pres">
      <dgm:prSet presAssocID="{8CD4B9AD-F3EC-4E8D-AA65-45C60014C26B}" presName="parTx" presStyleLbl="revTx" presStyleIdx="0" presStyleCnt="3">
        <dgm:presLayoutVars>
          <dgm:chMax val="0"/>
          <dgm:chPref val="0"/>
        </dgm:presLayoutVars>
      </dgm:prSet>
      <dgm:spPr/>
    </dgm:pt>
    <dgm:pt modelId="{EB7BD041-227F-47CA-B423-27CFBB048915}" type="pres">
      <dgm:prSet presAssocID="{025AF0A5-05C9-4292-BB2D-A7EE7781FF6B}" presName="sibTrans" presStyleCnt="0"/>
      <dgm:spPr/>
    </dgm:pt>
    <dgm:pt modelId="{AB248504-E375-4045-9B6D-256EF97C3FB0}" type="pres">
      <dgm:prSet presAssocID="{BF8B27E1-2C3D-4483-87B3-1FDE3C1C143B}" presName="compNode" presStyleCnt="0"/>
      <dgm:spPr/>
    </dgm:pt>
    <dgm:pt modelId="{141A62F9-056B-4444-A88F-8A37BD6786AA}" type="pres">
      <dgm:prSet presAssocID="{BF8B27E1-2C3D-4483-87B3-1FDE3C1C143B}" presName="bgRect" presStyleLbl="bgShp" presStyleIdx="1" presStyleCnt="3"/>
      <dgm:spPr>
        <a:solidFill>
          <a:schemeClr val="bg1"/>
        </a:solidFill>
        <a:ln>
          <a:solidFill>
            <a:srgbClr val="C00000"/>
          </a:solidFill>
        </a:ln>
      </dgm:spPr>
    </dgm:pt>
    <dgm:pt modelId="{5D834328-43E4-45C3-9310-71B662326D86}" type="pres">
      <dgm:prSet presAssocID="{BF8B27E1-2C3D-4483-87B3-1FDE3C1C143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ard Room"/>
        </a:ext>
      </dgm:extLst>
    </dgm:pt>
    <dgm:pt modelId="{56FFE2B0-1513-4710-B67B-F0C7CE1A89C0}" type="pres">
      <dgm:prSet presAssocID="{BF8B27E1-2C3D-4483-87B3-1FDE3C1C143B}" presName="spaceRect" presStyleCnt="0"/>
      <dgm:spPr/>
    </dgm:pt>
    <dgm:pt modelId="{87ADC933-3422-4B6D-8B28-65EEC36859C4}" type="pres">
      <dgm:prSet presAssocID="{BF8B27E1-2C3D-4483-87B3-1FDE3C1C143B}" presName="parTx" presStyleLbl="revTx" presStyleIdx="1" presStyleCnt="3">
        <dgm:presLayoutVars>
          <dgm:chMax val="0"/>
          <dgm:chPref val="0"/>
        </dgm:presLayoutVars>
      </dgm:prSet>
      <dgm:spPr/>
    </dgm:pt>
    <dgm:pt modelId="{648C12B1-4AE1-490B-B330-B87593699941}" type="pres">
      <dgm:prSet presAssocID="{AC5D3350-4A06-467F-A46F-BB2786530635}" presName="sibTrans" presStyleCnt="0"/>
      <dgm:spPr/>
    </dgm:pt>
    <dgm:pt modelId="{2827D27C-5A1E-47B4-A296-0A86D161797C}" type="pres">
      <dgm:prSet presAssocID="{260C01ED-D0DB-4762-8DF2-946D7CD481C5}" presName="compNode" presStyleCnt="0"/>
      <dgm:spPr/>
    </dgm:pt>
    <dgm:pt modelId="{5F796EA1-9114-4084-9A38-34164316F0C0}" type="pres">
      <dgm:prSet presAssocID="{260C01ED-D0DB-4762-8DF2-946D7CD481C5}" presName="bgRect" presStyleLbl="bgShp" presStyleIdx="2" presStyleCnt="3"/>
      <dgm:spPr>
        <a:solidFill>
          <a:schemeClr val="bg1"/>
        </a:solidFill>
        <a:ln>
          <a:solidFill>
            <a:srgbClr val="C00000"/>
          </a:solidFill>
        </a:ln>
      </dgm:spPr>
    </dgm:pt>
    <dgm:pt modelId="{3C5A25A2-5F73-4C3C-A1E2-A2541FFD6811}" type="pres">
      <dgm:prSet presAssocID="{260C01ED-D0DB-4762-8DF2-946D7CD481C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search"/>
        </a:ext>
      </dgm:extLst>
    </dgm:pt>
    <dgm:pt modelId="{964DB7E1-AB08-4E0A-B450-EDC9DB5CA552}" type="pres">
      <dgm:prSet presAssocID="{260C01ED-D0DB-4762-8DF2-946D7CD481C5}" presName="spaceRect" presStyleCnt="0"/>
      <dgm:spPr/>
    </dgm:pt>
    <dgm:pt modelId="{C088C5CB-E631-401B-B40F-59878CC2CBFF}" type="pres">
      <dgm:prSet presAssocID="{260C01ED-D0DB-4762-8DF2-946D7CD481C5}" presName="parTx" presStyleLbl="revTx" presStyleIdx="2" presStyleCnt="3">
        <dgm:presLayoutVars>
          <dgm:chMax val="0"/>
          <dgm:chPref val="0"/>
        </dgm:presLayoutVars>
      </dgm:prSet>
      <dgm:spPr/>
    </dgm:pt>
  </dgm:ptLst>
  <dgm:cxnLst>
    <dgm:cxn modelId="{128AD509-7B91-4FA8-9A0B-855A2FDF7F34}" srcId="{5F5AD13B-A879-45EC-91BA-F8F39BE35F9B}" destId="{260C01ED-D0DB-4762-8DF2-946D7CD481C5}" srcOrd="2" destOrd="0" parTransId="{86F744BB-2F66-47CF-9296-8143BFD5DEB1}" sibTransId="{33C98A10-5ED2-4997-ABCD-E89D82B92878}"/>
    <dgm:cxn modelId="{5832B623-564F-4A2B-9D23-55A2D6729D89}" type="presOf" srcId="{5F5AD13B-A879-45EC-91BA-F8F39BE35F9B}" destId="{9118460D-933B-44A5-8FBD-D934B0A716C3}" srcOrd="0" destOrd="0" presId="urn:microsoft.com/office/officeart/2018/2/layout/IconVerticalSolidList"/>
    <dgm:cxn modelId="{2D472927-E201-45F1-A0C8-96C4AE75E9D0}" type="presOf" srcId="{260C01ED-D0DB-4762-8DF2-946D7CD481C5}" destId="{C088C5CB-E631-401B-B40F-59878CC2CBFF}" srcOrd="0" destOrd="0" presId="urn:microsoft.com/office/officeart/2018/2/layout/IconVerticalSolidList"/>
    <dgm:cxn modelId="{FDA8A65F-627C-433B-B76D-A1CF8330A395}" srcId="{5F5AD13B-A879-45EC-91BA-F8F39BE35F9B}" destId="{BF8B27E1-2C3D-4483-87B3-1FDE3C1C143B}" srcOrd="1" destOrd="0" parTransId="{9749EE8B-DDDE-45CF-AB53-2A79DB458B05}" sibTransId="{AC5D3350-4A06-467F-A46F-BB2786530635}"/>
    <dgm:cxn modelId="{8E7583A8-B852-41C8-9FBE-011CD480E65B}" type="presOf" srcId="{8CD4B9AD-F3EC-4E8D-AA65-45C60014C26B}" destId="{5FE36521-0448-49D3-99DC-8374C76E4C3E}" srcOrd="0" destOrd="0" presId="urn:microsoft.com/office/officeart/2018/2/layout/IconVerticalSolidList"/>
    <dgm:cxn modelId="{05A71FC9-AEE0-4F95-9706-1390D8046F53}" type="presOf" srcId="{BF8B27E1-2C3D-4483-87B3-1FDE3C1C143B}" destId="{87ADC933-3422-4B6D-8B28-65EEC36859C4}" srcOrd="0" destOrd="0" presId="urn:microsoft.com/office/officeart/2018/2/layout/IconVerticalSolidList"/>
    <dgm:cxn modelId="{B8CA5EF4-20FB-4206-923B-B7D98EC31FB0}" srcId="{5F5AD13B-A879-45EC-91BA-F8F39BE35F9B}" destId="{8CD4B9AD-F3EC-4E8D-AA65-45C60014C26B}" srcOrd="0" destOrd="0" parTransId="{117E6F8A-64E6-4785-9F67-DAF569C0332D}" sibTransId="{025AF0A5-05C9-4292-BB2D-A7EE7781FF6B}"/>
    <dgm:cxn modelId="{383497F5-F5E8-4DC8-B8CF-272F785FC18F}" type="presParOf" srcId="{9118460D-933B-44A5-8FBD-D934B0A716C3}" destId="{562D8C23-E6FD-4BF8-8E41-368BE1C9DF99}" srcOrd="0" destOrd="0" presId="urn:microsoft.com/office/officeart/2018/2/layout/IconVerticalSolidList"/>
    <dgm:cxn modelId="{89AB4DDF-2342-481D-BDAE-49B4966E0321}" type="presParOf" srcId="{562D8C23-E6FD-4BF8-8E41-368BE1C9DF99}" destId="{82804A7F-4318-4DF5-8166-6186AC3DEFF7}" srcOrd="0" destOrd="0" presId="urn:microsoft.com/office/officeart/2018/2/layout/IconVerticalSolidList"/>
    <dgm:cxn modelId="{5DD23A18-BD28-4E97-9503-584EA861DF5C}" type="presParOf" srcId="{562D8C23-E6FD-4BF8-8E41-368BE1C9DF99}" destId="{3FCA8556-3F39-4BCE-BF31-01CBE363586F}" srcOrd="1" destOrd="0" presId="urn:microsoft.com/office/officeart/2018/2/layout/IconVerticalSolidList"/>
    <dgm:cxn modelId="{BAB999AA-65C9-4E55-B775-61FA1486E177}" type="presParOf" srcId="{562D8C23-E6FD-4BF8-8E41-368BE1C9DF99}" destId="{B7D0DF3D-5F03-4BEC-8F7D-64E158C53E72}" srcOrd="2" destOrd="0" presId="urn:microsoft.com/office/officeart/2018/2/layout/IconVerticalSolidList"/>
    <dgm:cxn modelId="{8BD3D2DC-0035-449B-B959-3B3EAED69961}" type="presParOf" srcId="{562D8C23-E6FD-4BF8-8E41-368BE1C9DF99}" destId="{5FE36521-0448-49D3-99DC-8374C76E4C3E}" srcOrd="3" destOrd="0" presId="urn:microsoft.com/office/officeart/2018/2/layout/IconVerticalSolidList"/>
    <dgm:cxn modelId="{E0D4F8FB-6AF9-482C-A42A-3AA122631954}" type="presParOf" srcId="{9118460D-933B-44A5-8FBD-D934B0A716C3}" destId="{EB7BD041-227F-47CA-B423-27CFBB048915}" srcOrd="1" destOrd="0" presId="urn:microsoft.com/office/officeart/2018/2/layout/IconVerticalSolidList"/>
    <dgm:cxn modelId="{BAA6B0C1-F731-406F-BF39-05B6B50C88A7}" type="presParOf" srcId="{9118460D-933B-44A5-8FBD-D934B0A716C3}" destId="{AB248504-E375-4045-9B6D-256EF97C3FB0}" srcOrd="2" destOrd="0" presId="urn:microsoft.com/office/officeart/2018/2/layout/IconVerticalSolidList"/>
    <dgm:cxn modelId="{C7F0A56A-4C49-4850-AC9B-9B9A77C4DD61}" type="presParOf" srcId="{AB248504-E375-4045-9B6D-256EF97C3FB0}" destId="{141A62F9-056B-4444-A88F-8A37BD6786AA}" srcOrd="0" destOrd="0" presId="urn:microsoft.com/office/officeart/2018/2/layout/IconVerticalSolidList"/>
    <dgm:cxn modelId="{5E8E3236-10F5-40F8-B8A1-9FD41BCBC57E}" type="presParOf" srcId="{AB248504-E375-4045-9B6D-256EF97C3FB0}" destId="{5D834328-43E4-45C3-9310-71B662326D86}" srcOrd="1" destOrd="0" presId="urn:microsoft.com/office/officeart/2018/2/layout/IconVerticalSolidList"/>
    <dgm:cxn modelId="{2A38D2B4-A3DD-4DED-90DC-41CC2447B526}" type="presParOf" srcId="{AB248504-E375-4045-9B6D-256EF97C3FB0}" destId="{56FFE2B0-1513-4710-B67B-F0C7CE1A89C0}" srcOrd="2" destOrd="0" presId="urn:microsoft.com/office/officeart/2018/2/layout/IconVerticalSolidList"/>
    <dgm:cxn modelId="{1BF16F77-A549-4E76-97E5-674F0920F508}" type="presParOf" srcId="{AB248504-E375-4045-9B6D-256EF97C3FB0}" destId="{87ADC933-3422-4B6D-8B28-65EEC36859C4}" srcOrd="3" destOrd="0" presId="urn:microsoft.com/office/officeart/2018/2/layout/IconVerticalSolidList"/>
    <dgm:cxn modelId="{76EA4363-5AFB-4A55-9A15-71C3EB6B638F}" type="presParOf" srcId="{9118460D-933B-44A5-8FBD-D934B0A716C3}" destId="{648C12B1-4AE1-490B-B330-B87593699941}" srcOrd="3" destOrd="0" presId="urn:microsoft.com/office/officeart/2018/2/layout/IconVerticalSolidList"/>
    <dgm:cxn modelId="{ED6D5E7B-9486-416E-B57C-3B916CC02970}" type="presParOf" srcId="{9118460D-933B-44A5-8FBD-D934B0A716C3}" destId="{2827D27C-5A1E-47B4-A296-0A86D161797C}" srcOrd="4" destOrd="0" presId="urn:microsoft.com/office/officeart/2018/2/layout/IconVerticalSolidList"/>
    <dgm:cxn modelId="{1076ED00-33C3-4BE4-B2AC-11BB0D807433}" type="presParOf" srcId="{2827D27C-5A1E-47B4-A296-0A86D161797C}" destId="{5F796EA1-9114-4084-9A38-34164316F0C0}" srcOrd="0" destOrd="0" presId="urn:microsoft.com/office/officeart/2018/2/layout/IconVerticalSolidList"/>
    <dgm:cxn modelId="{B66FC3EC-FF1D-4309-AC12-4D3E1F001BC1}" type="presParOf" srcId="{2827D27C-5A1E-47B4-A296-0A86D161797C}" destId="{3C5A25A2-5F73-4C3C-A1E2-A2541FFD6811}" srcOrd="1" destOrd="0" presId="urn:microsoft.com/office/officeart/2018/2/layout/IconVerticalSolidList"/>
    <dgm:cxn modelId="{74E10017-7474-42BF-890D-568F6004BD94}" type="presParOf" srcId="{2827D27C-5A1E-47B4-A296-0A86D161797C}" destId="{964DB7E1-AB08-4E0A-B450-EDC9DB5CA552}" srcOrd="2" destOrd="0" presId="urn:microsoft.com/office/officeart/2018/2/layout/IconVerticalSolidList"/>
    <dgm:cxn modelId="{93B61079-ABDB-4139-BB54-FC2FFE369C03}" type="presParOf" srcId="{2827D27C-5A1E-47B4-A296-0A86D161797C}" destId="{C088C5CB-E631-401B-B40F-59878CC2CBF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04A7F-4318-4DF5-8166-6186AC3DEFF7}">
      <dsp:nvSpPr>
        <dsp:cNvPr id="0" name=""/>
        <dsp:cNvSpPr/>
      </dsp:nvSpPr>
      <dsp:spPr>
        <a:xfrm>
          <a:off x="0" y="2655"/>
          <a:ext cx="10515600" cy="1204094"/>
        </a:xfrm>
        <a:prstGeom prst="roundRect">
          <a:avLst>
            <a:gd name="adj" fmla="val 10000"/>
          </a:avLst>
        </a:prstGeom>
        <a:solidFill>
          <a:schemeClr val="bg1"/>
        </a:solidFill>
        <a:ln>
          <a:solidFill>
            <a:srgbClr val="C00000"/>
          </a:solidFill>
        </a:ln>
        <a:effectLst/>
      </dsp:spPr>
      <dsp:style>
        <a:lnRef idx="0">
          <a:scrgbClr r="0" g="0" b="0"/>
        </a:lnRef>
        <a:fillRef idx="1">
          <a:scrgbClr r="0" g="0" b="0"/>
        </a:fillRef>
        <a:effectRef idx="2">
          <a:scrgbClr r="0" g="0" b="0"/>
        </a:effectRef>
        <a:fontRef idx="minor"/>
      </dsp:style>
    </dsp:sp>
    <dsp:sp modelId="{3FCA8556-3F39-4BCE-BF31-01CBE363586F}">
      <dsp:nvSpPr>
        <dsp:cNvPr id="0" name=""/>
        <dsp:cNvSpPr/>
      </dsp:nvSpPr>
      <dsp:spPr>
        <a:xfrm>
          <a:off x="364238" y="273576"/>
          <a:ext cx="662899" cy="6622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FE36521-0448-49D3-99DC-8374C76E4C3E}">
      <dsp:nvSpPr>
        <dsp:cNvPr id="0" name=""/>
        <dsp:cNvSpPr/>
      </dsp:nvSpPr>
      <dsp:spPr>
        <a:xfrm>
          <a:off x="1391376" y="2655"/>
          <a:ext cx="9102796"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711200">
            <a:lnSpc>
              <a:spcPct val="100000"/>
            </a:lnSpc>
            <a:spcBef>
              <a:spcPct val="0"/>
            </a:spcBef>
            <a:spcAft>
              <a:spcPct val="35000"/>
            </a:spcAft>
            <a:buNone/>
          </a:pPr>
          <a:r>
            <a:rPr lang="en-GB" sz="1600" kern="1200"/>
            <a:t>This report documents an investigation undertaken by our team to address the challenges faced by international students at the Porvoo campus in integrating into Finnish society and work life.</a:t>
          </a:r>
          <a:endParaRPr lang="en-US" sz="1600" kern="1200"/>
        </a:p>
      </dsp:txBody>
      <dsp:txXfrm>
        <a:off x="1391376" y="2655"/>
        <a:ext cx="9102796" cy="1241722"/>
      </dsp:txXfrm>
    </dsp:sp>
    <dsp:sp modelId="{141A62F9-056B-4444-A88F-8A37BD6786AA}">
      <dsp:nvSpPr>
        <dsp:cNvPr id="0" name=""/>
        <dsp:cNvSpPr/>
      </dsp:nvSpPr>
      <dsp:spPr>
        <a:xfrm>
          <a:off x="0" y="1554807"/>
          <a:ext cx="10515600" cy="1204094"/>
        </a:xfrm>
        <a:prstGeom prst="roundRect">
          <a:avLst>
            <a:gd name="adj" fmla="val 10000"/>
          </a:avLst>
        </a:prstGeom>
        <a:solidFill>
          <a:schemeClr val="bg1"/>
        </a:solidFill>
        <a:ln>
          <a:solidFill>
            <a:srgbClr val="C00000"/>
          </a:solidFill>
        </a:ln>
        <a:effectLst/>
      </dsp:spPr>
      <dsp:style>
        <a:lnRef idx="0">
          <a:scrgbClr r="0" g="0" b="0"/>
        </a:lnRef>
        <a:fillRef idx="1">
          <a:scrgbClr r="0" g="0" b="0"/>
        </a:fillRef>
        <a:effectRef idx="2">
          <a:scrgbClr r="0" g="0" b="0"/>
        </a:effectRef>
        <a:fontRef idx="minor"/>
      </dsp:style>
    </dsp:sp>
    <dsp:sp modelId="{5D834328-43E4-45C3-9310-71B662326D86}">
      <dsp:nvSpPr>
        <dsp:cNvPr id="0" name=""/>
        <dsp:cNvSpPr/>
      </dsp:nvSpPr>
      <dsp:spPr>
        <a:xfrm>
          <a:off x="364238" y="1825729"/>
          <a:ext cx="662899" cy="6622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7ADC933-3422-4B6D-8B28-65EEC36859C4}">
      <dsp:nvSpPr>
        <dsp:cNvPr id="0" name=""/>
        <dsp:cNvSpPr/>
      </dsp:nvSpPr>
      <dsp:spPr>
        <a:xfrm>
          <a:off x="1391376" y="1554807"/>
          <a:ext cx="9102796"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711200">
            <a:lnSpc>
              <a:spcPct val="100000"/>
            </a:lnSpc>
            <a:spcBef>
              <a:spcPct val="0"/>
            </a:spcBef>
            <a:spcAft>
              <a:spcPct val="35000"/>
            </a:spcAft>
            <a:buNone/>
          </a:pPr>
          <a:r>
            <a:rPr lang="en-GB" sz="1600" kern="1200"/>
            <a:t>By gathering insights from companies through interviews and gathering feedback from students via surveys, we aimed to understand and identify what challenges a smooth integration. Equipped with these insights, our team started on a journey of brainstorming, experimenting, and testing to develop innovative solutions tailored to the specific needs of international students at the Porvoo campus.</a:t>
          </a:r>
          <a:endParaRPr lang="en-US" sz="1600" kern="1200"/>
        </a:p>
      </dsp:txBody>
      <dsp:txXfrm>
        <a:off x="1391376" y="1554807"/>
        <a:ext cx="9102796" cy="1241722"/>
      </dsp:txXfrm>
    </dsp:sp>
    <dsp:sp modelId="{5F796EA1-9114-4084-9A38-34164316F0C0}">
      <dsp:nvSpPr>
        <dsp:cNvPr id="0" name=""/>
        <dsp:cNvSpPr/>
      </dsp:nvSpPr>
      <dsp:spPr>
        <a:xfrm>
          <a:off x="0" y="3106960"/>
          <a:ext cx="10515600" cy="1204094"/>
        </a:xfrm>
        <a:prstGeom prst="roundRect">
          <a:avLst>
            <a:gd name="adj" fmla="val 10000"/>
          </a:avLst>
        </a:prstGeom>
        <a:solidFill>
          <a:schemeClr val="bg1"/>
        </a:solidFill>
        <a:ln>
          <a:solidFill>
            <a:srgbClr val="C00000"/>
          </a:solidFill>
        </a:ln>
        <a:effectLst/>
      </dsp:spPr>
      <dsp:style>
        <a:lnRef idx="0">
          <a:scrgbClr r="0" g="0" b="0"/>
        </a:lnRef>
        <a:fillRef idx="1">
          <a:scrgbClr r="0" g="0" b="0"/>
        </a:fillRef>
        <a:effectRef idx="2">
          <a:scrgbClr r="0" g="0" b="0"/>
        </a:effectRef>
        <a:fontRef idx="minor"/>
      </dsp:style>
    </dsp:sp>
    <dsp:sp modelId="{3C5A25A2-5F73-4C3C-A1E2-A2541FFD6811}">
      <dsp:nvSpPr>
        <dsp:cNvPr id="0" name=""/>
        <dsp:cNvSpPr/>
      </dsp:nvSpPr>
      <dsp:spPr>
        <a:xfrm>
          <a:off x="364238" y="3377881"/>
          <a:ext cx="662899" cy="6622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088C5CB-E631-401B-B40F-59878CC2CBFF}">
      <dsp:nvSpPr>
        <dsp:cNvPr id="0" name=""/>
        <dsp:cNvSpPr/>
      </dsp:nvSpPr>
      <dsp:spPr>
        <a:xfrm>
          <a:off x="1391376" y="3106960"/>
          <a:ext cx="9102796"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711200">
            <a:lnSpc>
              <a:spcPct val="100000"/>
            </a:lnSpc>
            <a:spcBef>
              <a:spcPct val="0"/>
            </a:spcBef>
            <a:spcAft>
              <a:spcPct val="35000"/>
            </a:spcAft>
            <a:buNone/>
          </a:pPr>
          <a:r>
            <a:rPr lang="en-GB" sz="1600" kern="1200"/>
            <a:t>This report provides an overview of our research methodology, main findings, and suggested interventions. We believe that the solutions outlined here will not only improve the integration experience for international students but also enrich the academic and professional environment in Finland.</a:t>
          </a:r>
          <a:endParaRPr lang="en-US" sz="1600" kern="1200"/>
        </a:p>
      </dsp:txBody>
      <dsp:txXfrm>
        <a:off x="1391376" y="3106960"/>
        <a:ext cx="9102796" cy="12417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3/18/2024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body of water with buildings and trees in the background&#10;&#10;Description automatically generated">
            <a:extLst>
              <a:ext uri="{FF2B5EF4-FFF2-40B4-BE49-F238E27FC236}">
                <a16:creationId xmlns:a16="http://schemas.microsoft.com/office/drawing/2014/main" id="{62A27D4A-72A9-D8F8-9B19-ACB2E00EB2E1}"/>
              </a:ext>
            </a:extLst>
          </p:cNvPr>
          <p:cNvPicPr>
            <a:picLocks noChangeAspect="1"/>
          </p:cNvPicPr>
          <p:nvPr/>
        </p:nvPicPr>
        <p:blipFill rotWithShape="1">
          <a:blip r:embed="rId2">
            <a:extLst>
              <a:ext uri="{28A0092B-C50C-407E-A947-70E740481C1C}">
                <a14:useLocalDpi xmlns:a14="http://schemas.microsoft.com/office/drawing/2010/main" val="0"/>
              </a:ext>
            </a:extLst>
          </a:blip>
          <a:srcRect l="16585" r="9390"/>
          <a:stretch/>
        </p:blipFill>
        <p:spPr>
          <a:xfrm>
            <a:off x="2522358" y="10"/>
            <a:ext cx="9669642" cy="6857990"/>
          </a:xfrm>
          <a:prstGeom prst="rect">
            <a:avLst/>
          </a:prstGeom>
        </p:spPr>
      </p:pic>
      <p:sp>
        <p:nvSpPr>
          <p:cNvPr id="40" name="Rectangle 3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91615" y="727084"/>
            <a:ext cx="5486672" cy="3692028"/>
          </a:xfrm>
          <a:prstGeom prst="roundRect">
            <a:avLst/>
          </a:prstGeom>
          <a:noFill/>
        </p:spPr>
        <p:style>
          <a:lnRef idx="0">
            <a:scrgbClr r="0" g="0" b="0"/>
          </a:lnRef>
          <a:fillRef idx="0">
            <a:scrgbClr r="0" g="0" b="0"/>
          </a:fillRef>
          <a:effectRef idx="0">
            <a:scrgbClr r="0" g="0" b="0"/>
          </a:effectRef>
          <a:fontRef idx="minor">
            <a:schemeClr val="dk1"/>
          </a:fontRef>
        </p:style>
        <p:txBody>
          <a:bodyPr anchor="ctr">
            <a:normAutofit/>
          </a:bodyPr>
          <a:lstStyle/>
          <a:p>
            <a:pPr algn="l"/>
            <a:r>
              <a:rPr lang="en-US" sz="5400" b="1">
                <a:solidFill>
                  <a:srgbClr val="C00000"/>
                </a:solidFill>
                <a:cs typeface="Aharoni" panose="02010803020104030203" pitchFamily="2" charset="-79"/>
              </a:rPr>
              <a:t>VISUAL REPORT</a:t>
            </a:r>
            <a:br>
              <a:rPr lang="en-US" sz="5200" b="1">
                <a:solidFill>
                  <a:srgbClr val="C00000"/>
                </a:solidFill>
                <a:cs typeface="Aharoni" panose="02010803020104030203" pitchFamily="2" charset="-79"/>
              </a:rPr>
            </a:br>
            <a:r>
              <a:rPr lang="en-US" sz="3200" b="1">
                <a:solidFill>
                  <a:srgbClr val="C00000"/>
                </a:solidFill>
                <a:cs typeface="Aharoni" panose="02010803020104030203" pitchFamily="2" charset="-79"/>
              </a:rPr>
              <a:t>INTEGRA Project</a:t>
            </a:r>
            <a:endParaRPr lang="en-US" sz="5200" b="1">
              <a:solidFill>
                <a:srgbClr val="C00000"/>
              </a:solidFill>
              <a:cs typeface="Aharoni" panose="02010803020104030203" pitchFamily="2" charset="-79"/>
            </a:endParaRPr>
          </a:p>
        </p:txBody>
      </p:sp>
      <p:sp>
        <p:nvSpPr>
          <p:cNvPr id="13" name="Subtitle 12">
            <a:extLst>
              <a:ext uri="{FF2B5EF4-FFF2-40B4-BE49-F238E27FC236}">
                <a16:creationId xmlns:a16="http://schemas.microsoft.com/office/drawing/2014/main" id="{533D6190-1109-C26B-7541-E84D0E3B3F80}"/>
              </a:ext>
            </a:extLst>
          </p:cNvPr>
          <p:cNvSpPr>
            <a:spLocks noGrp="1"/>
          </p:cNvSpPr>
          <p:nvPr>
            <p:ph type="subTitle" idx="1"/>
          </p:nvPr>
        </p:nvSpPr>
        <p:spPr>
          <a:xfrm>
            <a:off x="514690" y="4008197"/>
            <a:ext cx="4559572" cy="2275978"/>
          </a:xfrm>
          <a:noFill/>
        </p:spPr>
        <p:txBody>
          <a:bodyPr>
            <a:normAutofit fontScale="92500" lnSpcReduction="20000"/>
          </a:bodyPr>
          <a:lstStyle/>
          <a:p>
            <a:pPr algn="l">
              <a:lnSpc>
                <a:spcPct val="120000"/>
              </a:lnSpc>
            </a:pPr>
            <a:r>
              <a:rPr lang="fi-FI" b="1">
                <a:solidFill>
                  <a:srgbClr val="C00000"/>
                </a:solidFill>
              </a:rPr>
              <a:t>Team Red:</a:t>
            </a:r>
          </a:p>
          <a:p>
            <a:pPr algn="l">
              <a:lnSpc>
                <a:spcPct val="120000"/>
              </a:lnSpc>
            </a:pPr>
            <a:r>
              <a:rPr lang="fi-FI"/>
              <a:t>Ivan Hristov</a:t>
            </a:r>
          </a:p>
          <a:p>
            <a:pPr algn="l">
              <a:lnSpc>
                <a:spcPct val="120000"/>
              </a:lnSpc>
            </a:pPr>
            <a:r>
              <a:rPr lang="fi-FI"/>
              <a:t>Hanna Upornikova</a:t>
            </a:r>
          </a:p>
          <a:p>
            <a:pPr algn="l">
              <a:lnSpc>
                <a:spcPct val="120000"/>
              </a:lnSpc>
            </a:pPr>
            <a:r>
              <a:rPr lang="fi-FI"/>
              <a:t>Anh Hoang</a:t>
            </a:r>
          </a:p>
          <a:p>
            <a:pPr algn="l">
              <a:lnSpc>
                <a:spcPct val="120000"/>
              </a:lnSpc>
            </a:pPr>
            <a:r>
              <a:rPr lang="fi-FI"/>
              <a:t>Zainab Arowolo</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8BE96-428B-3EB5-E39C-4D5561466235}"/>
              </a:ext>
            </a:extLst>
          </p:cNvPr>
          <p:cNvSpPr>
            <a:spLocks noGrp="1"/>
          </p:cNvSpPr>
          <p:nvPr>
            <p:ph idx="1"/>
          </p:nvPr>
        </p:nvSpPr>
        <p:spPr>
          <a:xfrm>
            <a:off x="313988" y="2003966"/>
            <a:ext cx="11655897" cy="4353291"/>
          </a:xfrm>
        </p:spPr>
        <p:txBody>
          <a:bodyPr vert="horz" lIns="91440" tIns="45720" rIns="91440" bIns="45720" rtlCol="0" anchor="t">
            <a:normAutofit/>
          </a:bodyPr>
          <a:lstStyle/>
          <a:p>
            <a:r>
              <a:rPr lang="en-US" sz="1800">
                <a:solidFill>
                  <a:srgbClr val="0D0D0D"/>
                </a:solidFill>
                <a:ea typeface="+mn-lt"/>
                <a:cs typeface="+mn-lt"/>
              </a:rPr>
              <a:t>Proactive communication plays a vital role in navigating the complexities of a diverse work environment. Encouraging open dialogue, active listening, and empathy helps foster mutual understanding and trust among team members, leading to smoother collaboration and conflict resolution.</a:t>
            </a:r>
          </a:p>
          <a:p>
            <a:r>
              <a:rPr lang="en-US" sz="1800">
                <a:solidFill>
                  <a:srgbClr val="0D0D0D"/>
                </a:solidFill>
                <a:ea typeface="+mn-lt"/>
                <a:cs typeface="+mn-lt"/>
              </a:rPr>
              <a:t>Networking is emphasized as essential for success in business. International students bring with them diverse networks spanning different countries and industries, offering valuable connections that can open doors to new opportunities, partnerships, and markets for the company. Additionally, networking is also crucial for students aiming for a successful career.  It provides opportunities for students to gain insights, advice, and mentorship from experienced professionals, helping them navigate their career paths more effectively. Moreover, networking allows students to build relationships with potential employers, increasing their chances of securing internships, job opportunities, and career advancement. </a:t>
            </a:r>
          </a:p>
          <a:p>
            <a:r>
              <a:rPr lang="en-US" sz="1800">
                <a:solidFill>
                  <a:srgbClr val="0D0D0D"/>
                </a:solidFill>
                <a:ea typeface="+mn-lt"/>
                <a:cs typeface="+mn-lt"/>
              </a:rPr>
              <a:t>Overall, hiring international students is not just about fulfilling diversity quotas but is viewed as a strategic investment in the company's growth and competitiveness. By embracing diversity, fostering inclusive practices, and leveraging the unique perspectives of international students, businesses in Finland can position themselves for long-term success in an increasingly globalized economy.</a:t>
            </a:r>
          </a:p>
        </p:txBody>
      </p:sp>
      <p:pic>
        <p:nvPicPr>
          <p:cNvPr id="6" name="Picture 5" descr="Outcome sign or stamp Royalty Free Vector Image">
            <a:extLst>
              <a:ext uri="{FF2B5EF4-FFF2-40B4-BE49-F238E27FC236}">
                <a16:creationId xmlns:a16="http://schemas.microsoft.com/office/drawing/2014/main" id="{D354CB9A-A401-0D5C-105B-2E3E4893C49C}"/>
              </a:ext>
            </a:extLst>
          </p:cNvPr>
          <p:cNvPicPr>
            <a:picLocks noChangeAspect="1"/>
          </p:cNvPicPr>
          <p:nvPr/>
        </p:nvPicPr>
        <p:blipFill>
          <a:blip r:embed="rId2"/>
          <a:stretch>
            <a:fillRect/>
          </a:stretch>
        </p:blipFill>
        <p:spPr>
          <a:xfrm>
            <a:off x="577" y="3056"/>
            <a:ext cx="3839123" cy="1612025"/>
          </a:xfrm>
          <a:prstGeom prst="rect">
            <a:avLst/>
          </a:prstGeom>
        </p:spPr>
      </p:pic>
    </p:spTree>
    <p:extLst>
      <p:ext uri="{BB962C8B-B14F-4D97-AF65-F5344CB8AC3E}">
        <p14:creationId xmlns:p14="http://schemas.microsoft.com/office/powerpoint/2010/main" val="3835146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858460-F790-BD35-3476-36875B4B6278}"/>
              </a:ext>
            </a:extLst>
          </p:cNvPr>
          <p:cNvSpPr txBox="1"/>
          <p:nvPr/>
        </p:nvSpPr>
        <p:spPr>
          <a:xfrm>
            <a:off x="282171" y="301607"/>
            <a:ext cx="11664459" cy="14927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u="sng">
                <a:solidFill>
                  <a:srgbClr val="C00000"/>
                </a:solidFill>
              </a:rPr>
              <a:t>Point of view statement:</a:t>
            </a:r>
            <a:r>
              <a:rPr lang="en-US" sz="2500"/>
              <a:t> </a:t>
            </a:r>
            <a:r>
              <a:rPr lang="en-US" sz="2400">
                <a:ea typeface="+mn-lt"/>
                <a:cs typeface="+mn-lt"/>
              </a:rPr>
              <a:t>Local companies need to provide opportunities to international students because they need to build a diverse workforce and grow internationally. </a:t>
            </a:r>
            <a:endParaRPr lang="en-US" sz="2400"/>
          </a:p>
          <a:p>
            <a:endParaRPr lang="en-US"/>
          </a:p>
        </p:txBody>
      </p:sp>
      <p:sp>
        <p:nvSpPr>
          <p:cNvPr id="2" name="TextBox 1">
            <a:extLst>
              <a:ext uri="{FF2B5EF4-FFF2-40B4-BE49-F238E27FC236}">
                <a16:creationId xmlns:a16="http://schemas.microsoft.com/office/drawing/2014/main" id="{94A1BF5D-DC16-EBFD-BA54-2ADF248343E6}"/>
              </a:ext>
            </a:extLst>
          </p:cNvPr>
          <p:cNvSpPr txBox="1"/>
          <p:nvPr/>
        </p:nvSpPr>
        <p:spPr>
          <a:xfrm>
            <a:off x="282171" y="1602364"/>
            <a:ext cx="11371200" cy="49398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500">
                <a:solidFill>
                  <a:srgbClr val="0D0D0D"/>
                </a:solidFill>
                <a:latin typeface="Aptos"/>
              </a:rPr>
              <a:t>Local companies can greatly benefit from providing opportunities to international students, as it offers several advantages beyond just filling positions.</a:t>
            </a:r>
            <a:r>
              <a:rPr lang="en-US" sz="1500">
                <a:solidFill>
                  <a:srgbClr val="0D0D0D"/>
                </a:solidFill>
                <a:latin typeface="Aptos"/>
                <a:ea typeface="+mn-lt"/>
                <a:cs typeface="+mn-lt"/>
              </a:rPr>
              <a:t> </a:t>
            </a:r>
            <a:r>
              <a:rPr lang="en-US" sz="1500">
                <a:solidFill>
                  <a:srgbClr val="0D0D0D"/>
                </a:solidFill>
                <a:ea typeface="+mn-lt"/>
                <a:cs typeface="+mn-lt"/>
              </a:rPr>
              <a:t>Firstly, it allows the companies to find diverse talents with unique perspectives, skills, and cultural backgrounds. This diversity fosters innovation and creativity within the workforce, leading to more dynamic problem-solving and a broader range of ideas and opportunities. </a:t>
            </a:r>
          </a:p>
          <a:p>
            <a:endParaRPr lang="en-US" sz="1500">
              <a:solidFill>
                <a:srgbClr val="0D0D0D"/>
              </a:solidFill>
            </a:endParaRPr>
          </a:p>
          <a:p>
            <a:pPr marL="285750" indent="-285750">
              <a:buFont typeface="Arial" panose="020B0604020202020204" pitchFamily="34" charset="0"/>
              <a:buChar char="•"/>
            </a:pPr>
            <a:r>
              <a:rPr lang="en-US" sz="1500">
                <a:solidFill>
                  <a:srgbClr val="0D0D0D"/>
                </a:solidFill>
                <a:ea typeface="+mn-lt"/>
                <a:cs typeface="+mn-lt"/>
              </a:rPr>
              <a:t>Furthermore, hiring international students can also enhance the company's global outlook and competitiveness. These students often bring with them valuable language skills, cultural awareness, and international networks, which can be invaluable assets as companies seek to expand their operations into new markets or engage in cross-cultural business ventures. By having a workforce that reflects the globalized nature of today's business environment, local companies can better navigate international business landscapes and adapt to the diverse needs of global customers and partners.</a:t>
            </a:r>
          </a:p>
          <a:p>
            <a:endParaRPr lang="en-US" sz="1500">
              <a:solidFill>
                <a:srgbClr val="0D0D0D"/>
              </a:solidFill>
            </a:endParaRPr>
          </a:p>
          <a:p>
            <a:pPr marL="285750" indent="-285750">
              <a:buFont typeface="Arial" panose="020B0604020202020204" pitchFamily="34" charset="0"/>
              <a:buChar char="•"/>
            </a:pPr>
            <a:r>
              <a:rPr lang="en-US" sz="1500">
                <a:solidFill>
                  <a:srgbClr val="0D0D0D"/>
                </a:solidFill>
                <a:ea typeface="+mn-lt"/>
                <a:cs typeface="+mn-lt"/>
              </a:rPr>
              <a:t>Moreover, providing opportunities to international students can contribute to the local economy by attracting and retaining talent from around the world. Many international students choose to remain in the country where they studied and work, contributing to the local workforce and enriching the community with their skills and expertise. This not only helps address skill shortages in certain industries but also promotes cultural exchange and understanding, fostering a more inclusive and welcoming society.</a:t>
            </a:r>
          </a:p>
          <a:p>
            <a:endParaRPr lang="en-US" sz="1500">
              <a:solidFill>
                <a:srgbClr val="0D0D0D"/>
              </a:solidFill>
              <a:ea typeface="+mn-lt"/>
              <a:cs typeface="+mn-lt"/>
            </a:endParaRPr>
          </a:p>
          <a:p>
            <a:pPr marL="285750" indent="-285750">
              <a:buFont typeface="Arial" panose="020B0604020202020204" pitchFamily="34" charset="0"/>
              <a:buChar char="•"/>
            </a:pPr>
            <a:r>
              <a:rPr lang="en-US" sz="1500">
                <a:solidFill>
                  <a:srgbClr val="0D0D0D"/>
                </a:solidFill>
                <a:ea typeface="+mn-lt"/>
                <a:cs typeface="+mn-lt"/>
              </a:rPr>
              <a:t>In summary, local companies stand to gain significantly by providing opportunities to international students. Beyond simply meeting staffing needs, hiring from this demographic enriches the company's workforce, enhances its global competitiveness, and contributes to the economic and cultural vitality of the local community. It's a win-win situation that fosters growth, innovation, and diversity in the workplace.</a:t>
            </a:r>
            <a:endParaRPr lang="en-US" sz="1500"/>
          </a:p>
          <a:p>
            <a:pPr marL="285750" indent="-285750">
              <a:buFont typeface="Arial" panose="020B0604020202020204" pitchFamily="34" charset="0"/>
              <a:buChar char="•"/>
            </a:pPr>
            <a:endParaRPr lang="en-US" sz="1500">
              <a:solidFill>
                <a:srgbClr val="0D0D0D"/>
              </a:solidFill>
            </a:endParaRPr>
          </a:p>
        </p:txBody>
      </p:sp>
    </p:spTree>
    <p:extLst>
      <p:ext uri="{BB962C8B-B14F-4D97-AF65-F5344CB8AC3E}">
        <p14:creationId xmlns:p14="http://schemas.microsoft.com/office/powerpoint/2010/main" val="2153336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Folded Corner 11">
            <a:extLst>
              <a:ext uri="{FF2B5EF4-FFF2-40B4-BE49-F238E27FC236}">
                <a16:creationId xmlns:a16="http://schemas.microsoft.com/office/drawing/2014/main" id="{2CDEE06E-0474-5B95-7EB6-06036A9EC910}"/>
              </a:ext>
            </a:extLst>
          </p:cNvPr>
          <p:cNvSpPr/>
          <p:nvPr/>
        </p:nvSpPr>
        <p:spPr>
          <a:xfrm>
            <a:off x="9067268" y="3504134"/>
            <a:ext cx="2733607" cy="2744265"/>
          </a:xfrm>
          <a:prstGeom prst="foldedCorner">
            <a:avLst/>
          </a:prstGeom>
          <a:solidFill>
            <a:schemeClr val="bg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Folded Corner 10">
            <a:extLst>
              <a:ext uri="{FF2B5EF4-FFF2-40B4-BE49-F238E27FC236}">
                <a16:creationId xmlns:a16="http://schemas.microsoft.com/office/drawing/2014/main" id="{7A78CA50-89E0-7036-A837-F9AD46E2CA05}"/>
              </a:ext>
            </a:extLst>
          </p:cNvPr>
          <p:cNvSpPr/>
          <p:nvPr/>
        </p:nvSpPr>
        <p:spPr>
          <a:xfrm>
            <a:off x="6093869" y="3504134"/>
            <a:ext cx="2733607" cy="2744265"/>
          </a:xfrm>
          <a:prstGeom prst="foldedCorner">
            <a:avLst/>
          </a:prstGeom>
          <a:solidFill>
            <a:schemeClr val="bg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Folded Corner 9">
            <a:extLst>
              <a:ext uri="{FF2B5EF4-FFF2-40B4-BE49-F238E27FC236}">
                <a16:creationId xmlns:a16="http://schemas.microsoft.com/office/drawing/2014/main" id="{38327228-F289-28D4-D310-A1EFB69B3F29}"/>
              </a:ext>
            </a:extLst>
          </p:cNvPr>
          <p:cNvSpPr/>
          <p:nvPr/>
        </p:nvSpPr>
        <p:spPr>
          <a:xfrm>
            <a:off x="3131128" y="3504134"/>
            <a:ext cx="2733607" cy="2744265"/>
          </a:xfrm>
          <a:prstGeom prst="foldedCorner">
            <a:avLst/>
          </a:prstGeom>
          <a:solidFill>
            <a:schemeClr val="bg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Folded Corner 8">
            <a:extLst>
              <a:ext uri="{FF2B5EF4-FFF2-40B4-BE49-F238E27FC236}">
                <a16:creationId xmlns:a16="http://schemas.microsoft.com/office/drawing/2014/main" id="{3506A3C8-06E0-1911-53BC-C71E0848D8CB}"/>
              </a:ext>
            </a:extLst>
          </p:cNvPr>
          <p:cNvSpPr/>
          <p:nvPr/>
        </p:nvSpPr>
        <p:spPr>
          <a:xfrm>
            <a:off x="195030" y="3504134"/>
            <a:ext cx="2733607" cy="2744265"/>
          </a:xfrm>
          <a:prstGeom prst="foldedCorner">
            <a:avLst/>
          </a:prstGeom>
          <a:solidFill>
            <a:schemeClr val="bg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AE7421D-4EEA-D3AC-3EE0-0871ABA25F58}"/>
              </a:ext>
            </a:extLst>
          </p:cNvPr>
          <p:cNvSpPr txBox="1"/>
          <p:nvPr/>
        </p:nvSpPr>
        <p:spPr>
          <a:xfrm>
            <a:off x="4097747" y="2557762"/>
            <a:ext cx="399650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i="1">
                <a:solidFill>
                  <a:srgbClr val="C00000"/>
                </a:solidFill>
                <a:latin typeface="Monstreat"/>
              </a:rPr>
              <a:t>How might we...? </a:t>
            </a:r>
          </a:p>
        </p:txBody>
      </p:sp>
      <p:sp>
        <p:nvSpPr>
          <p:cNvPr id="4" name="TextBox 3">
            <a:extLst>
              <a:ext uri="{FF2B5EF4-FFF2-40B4-BE49-F238E27FC236}">
                <a16:creationId xmlns:a16="http://schemas.microsoft.com/office/drawing/2014/main" id="{06DD990E-406A-1BAA-C623-329B150BEF61}"/>
              </a:ext>
            </a:extLst>
          </p:cNvPr>
          <p:cNvSpPr txBox="1"/>
          <p:nvPr/>
        </p:nvSpPr>
        <p:spPr>
          <a:xfrm>
            <a:off x="253645" y="3791883"/>
            <a:ext cx="2668599" cy="2350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Monstreat"/>
              </a:rPr>
              <a:t>…help companies create a fair and inclusive working environment that will benefit international students?</a:t>
            </a:r>
          </a:p>
          <a:p>
            <a:endParaRPr lang="en-US"/>
          </a:p>
          <a:p>
            <a:endParaRPr lang="en-US"/>
          </a:p>
          <a:p>
            <a:endParaRPr lang="en-US"/>
          </a:p>
        </p:txBody>
      </p:sp>
      <p:sp>
        <p:nvSpPr>
          <p:cNvPr id="6" name="TextBox 5">
            <a:extLst>
              <a:ext uri="{FF2B5EF4-FFF2-40B4-BE49-F238E27FC236}">
                <a16:creationId xmlns:a16="http://schemas.microsoft.com/office/drawing/2014/main" id="{F3E6A852-C460-46AD-237E-7A0752DB3A4C}"/>
              </a:ext>
            </a:extLst>
          </p:cNvPr>
          <p:cNvSpPr txBox="1"/>
          <p:nvPr/>
        </p:nvSpPr>
        <p:spPr>
          <a:xfrm>
            <a:off x="3131128" y="3738595"/>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Monstreat"/>
              </a:rPr>
              <a:t>…create a diverse environment in the company to benefit from the different viewpoints of international students and help the company grow?</a:t>
            </a:r>
          </a:p>
          <a:p>
            <a:endParaRPr lang="en-US"/>
          </a:p>
          <a:p>
            <a:endParaRPr lang="en-US"/>
          </a:p>
          <a:p>
            <a:endParaRPr lang="en-US"/>
          </a:p>
        </p:txBody>
      </p:sp>
      <p:sp>
        <p:nvSpPr>
          <p:cNvPr id="7" name="TextBox 6">
            <a:extLst>
              <a:ext uri="{FF2B5EF4-FFF2-40B4-BE49-F238E27FC236}">
                <a16:creationId xmlns:a16="http://schemas.microsoft.com/office/drawing/2014/main" id="{425A13A5-DE08-60EE-FD87-BB8967FC8C82}"/>
              </a:ext>
            </a:extLst>
          </p:cNvPr>
          <p:cNvSpPr txBox="1"/>
          <p:nvPr/>
        </p:nvSpPr>
        <p:spPr>
          <a:xfrm>
            <a:off x="6099197" y="3791882"/>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Monstreat"/>
              </a:rPr>
              <a:t>...increase local companies' visibility to international students?</a:t>
            </a:r>
          </a:p>
          <a:p>
            <a:endParaRPr lang="en-US"/>
          </a:p>
          <a:p>
            <a:endParaRPr lang="en-US"/>
          </a:p>
          <a:p>
            <a:endParaRPr lang="en-US"/>
          </a:p>
        </p:txBody>
      </p:sp>
      <p:sp>
        <p:nvSpPr>
          <p:cNvPr id="8" name="TextBox 7">
            <a:extLst>
              <a:ext uri="{FF2B5EF4-FFF2-40B4-BE49-F238E27FC236}">
                <a16:creationId xmlns:a16="http://schemas.microsoft.com/office/drawing/2014/main" id="{2434809B-152F-BD5F-1075-F02A4054D1E5}"/>
              </a:ext>
            </a:extLst>
          </p:cNvPr>
          <p:cNvSpPr txBox="1"/>
          <p:nvPr/>
        </p:nvSpPr>
        <p:spPr>
          <a:xfrm>
            <a:off x="9104035" y="3724741"/>
            <a:ext cx="2743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Monstreat"/>
              </a:rPr>
              <a:t>...create a program or an organization within the university that could help students find jobs and employers find students?</a:t>
            </a:r>
          </a:p>
          <a:p>
            <a:endParaRPr lang="en-US"/>
          </a:p>
          <a:p>
            <a:endParaRPr lang="en-US"/>
          </a:p>
          <a:p>
            <a:endParaRPr lang="en-US"/>
          </a:p>
        </p:txBody>
      </p:sp>
      <p:pic>
        <p:nvPicPr>
          <p:cNvPr id="15" name="Picture 14" descr="Man Confused Outline Symbol. Human Head with Question Mark, Exclamation  Point Line Icon. Person Face in Profile View Curious and Doubt Linear  Pictogram. Editable Stroke. Isolated Vector Illustration. 25779527 Vector  Art at">
            <a:extLst>
              <a:ext uri="{FF2B5EF4-FFF2-40B4-BE49-F238E27FC236}">
                <a16:creationId xmlns:a16="http://schemas.microsoft.com/office/drawing/2014/main" id="{CBBB7C74-0746-F114-C992-9F447161E796}"/>
              </a:ext>
            </a:extLst>
          </p:cNvPr>
          <p:cNvPicPr>
            <a:picLocks noChangeAspect="1"/>
          </p:cNvPicPr>
          <p:nvPr/>
        </p:nvPicPr>
        <p:blipFill rotWithShape="1">
          <a:blip r:embed="rId2"/>
          <a:srcRect l="20194" t="12840" r="18107" b="12257"/>
          <a:stretch/>
        </p:blipFill>
        <p:spPr>
          <a:xfrm>
            <a:off x="3131127" y="1956155"/>
            <a:ext cx="1015793" cy="1202148"/>
          </a:xfrm>
          <a:prstGeom prst="rect">
            <a:avLst/>
          </a:prstGeom>
        </p:spPr>
      </p:pic>
      <p:pic>
        <p:nvPicPr>
          <p:cNvPr id="16" name="Picture 15" descr="Man Confused Outline Symbol. Human Head with Question Mark, Exclamation  Point Line Icon. Person Face in Profile View Curious and Doubt Linear  Pictogram. Editable Stroke. Isolated Vector Illustration. 25779527 Vector  Art at">
            <a:extLst>
              <a:ext uri="{FF2B5EF4-FFF2-40B4-BE49-F238E27FC236}">
                <a16:creationId xmlns:a16="http://schemas.microsoft.com/office/drawing/2014/main" id="{A8698D5B-E7A2-F74C-FC02-5ED8EA7091FB}"/>
              </a:ext>
            </a:extLst>
          </p:cNvPr>
          <p:cNvPicPr>
            <a:picLocks noChangeAspect="1"/>
          </p:cNvPicPr>
          <p:nvPr/>
        </p:nvPicPr>
        <p:blipFill rotWithShape="1">
          <a:blip r:embed="rId2"/>
          <a:srcRect l="20194" t="12840" r="18107" b="12257"/>
          <a:stretch/>
        </p:blipFill>
        <p:spPr>
          <a:xfrm flipH="1">
            <a:off x="7817688" y="1985241"/>
            <a:ext cx="1014430" cy="1180834"/>
          </a:xfrm>
          <a:prstGeom prst="rect">
            <a:avLst/>
          </a:prstGeom>
        </p:spPr>
      </p:pic>
      <p:sp>
        <p:nvSpPr>
          <p:cNvPr id="2" name="TextBox 1">
            <a:extLst>
              <a:ext uri="{FF2B5EF4-FFF2-40B4-BE49-F238E27FC236}">
                <a16:creationId xmlns:a16="http://schemas.microsoft.com/office/drawing/2014/main" id="{7EBDE233-0323-72E2-A85B-22FE199C4D76}"/>
              </a:ext>
            </a:extLst>
          </p:cNvPr>
          <p:cNvSpPr txBox="1"/>
          <p:nvPr/>
        </p:nvSpPr>
        <p:spPr>
          <a:xfrm>
            <a:off x="78269" y="362254"/>
            <a:ext cx="12031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D0D0D"/>
                </a:solidFill>
                <a:latin typeface="Aptos"/>
              </a:rPr>
              <a:t>Asking "How Might We" (HMW) questions is a great approach that allowed our team to address challenges. By applying HMW, we explored strategies for local companies to provide opportunities to international students, enhancing diversity and facilitating global expansion. HMW questioning allowed us to overcome potential barriers and ensure seamless integration, driving the success of both international students and local companies.</a:t>
            </a:r>
            <a:endParaRPr lang="en-US">
              <a:latin typeface="Aptos"/>
            </a:endParaRPr>
          </a:p>
        </p:txBody>
      </p:sp>
    </p:spTree>
    <p:extLst>
      <p:ext uri="{BB962C8B-B14F-4D97-AF65-F5344CB8AC3E}">
        <p14:creationId xmlns:p14="http://schemas.microsoft.com/office/powerpoint/2010/main" val="1586475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27051-2EFA-B96B-E531-C3B478775E56}"/>
              </a:ext>
            </a:extLst>
          </p:cNvPr>
          <p:cNvSpPr>
            <a:spLocks noGrp="1"/>
          </p:cNvSpPr>
          <p:nvPr>
            <p:ph type="title"/>
          </p:nvPr>
        </p:nvSpPr>
        <p:spPr/>
        <p:txBody>
          <a:bodyPr/>
          <a:lstStyle/>
          <a:p>
            <a:r>
              <a:rPr lang="fi-FI">
                <a:solidFill>
                  <a:srgbClr val="C00000"/>
                </a:solidFill>
              </a:rPr>
              <a:t>Ideation</a:t>
            </a:r>
            <a:endParaRPr lang="en-FI">
              <a:solidFill>
                <a:srgbClr val="C00000"/>
              </a:solidFill>
            </a:endParaRPr>
          </a:p>
        </p:txBody>
      </p:sp>
      <p:sp>
        <p:nvSpPr>
          <p:cNvPr id="4" name="Content Placeholder 2">
            <a:extLst>
              <a:ext uri="{FF2B5EF4-FFF2-40B4-BE49-F238E27FC236}">
                <a16:creationId xmlns:a16="http://schemas.microsoft.com/office/drawing/2014/main" id="{827CBA69-40F1-5167-1172-5DFDBFC2797C}"/>
              </a:ext>
            </a:extLst>
          </p:cNvPr>
          <p:cNvSpPr>
            <a:spLocks noGrp="1"/>
          </p:cNvSpPr>
          <p:nvPr>
            <p:ph idx="1"/>
          </p:nvPr>
        </p:nvSpPr>
        <p:spPr>
          <a:xfrm>
            <a:off x="838200" y="1690688"/>
            <a:ext cx="4690455" cy="4725376"/>
          </a:xfrm>
        </p:spPr>
        <p:txBody>
          <a:bodyPr vert="horz" lIns="91440" tIns="45720" rIns="91440" bIns="45720" rtlCol="0" anchor="t">
            <a:normAutofit/>
          </a:bodyPr>
          <a:lstStyle/>
          <a:p>
            <a:r>
              <a:rPr lang="en-US" sz="1900"/>
              <a:t>During our brainstorming session, we produced more than 15 ideas. In the beginning we wanted to quickly remove the junk so we focused on writing out everything that came to mind.  </a:t>
            </a:r>
          </a:p>
          <a:p>
            <a:r>
              <a:rPr lang="en-US" sz="1900"/>
              <a:t>We remembered to pull down on our empathy switch and really think what would we as an international students want?</a:t>
            </a:r>
          </a:p>
          <a:p>
            <a:r>
              <a:rPr lang="en-US" sz="1900"/>
              <a:t>Activating our empathy helped </a:t>
            </a:r>
            <a:r>
              <a:rPr lang="en-US" sz="1900">
                <a:ea typeface="+mn-lt"/>
                <a:cs typeface="+mn-lt"/>
              </a:rPr>
              <a:t>immensely </a:t>
            </a:r>
            <a:r>
              <a:rPr lang="en-US" sz="1900"/>
              <a:t>with the process. </a:t>
            </a:r>
          </a:p>
          <a:p>
            <a:r>
              <a:rPr lang="en-US" sz="1900"/>
              <a:t>After we ran out of good ideas, we quickly switch to upgrading and going into more detail on the ones we have already written down.</a:t>
            </a:r>
          </a:p>
        </p:txBody>
      </p:sp>
      <p:pic>
        <p:nvPicPr>
          <p:cNvPr id="11" name="Picture 10" descr="A group of colorful post-it notes&#10;&#10;Description automatically generated">
            <a:extLst>
              <a:ext uri="{FF2B5EF4-FFF2-40B4-BE49-F238E27FC236}">
                <a16:creationId xmlns:a16="http://schemas.microsoft.com/office/drawing/2014/main" id="{253B5C92-4724-44F1-9211-D3F266DA7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1470" y="159963"/>
            <a:ext cx="5640158" cy="2736248"/>
          </a:xfrm>
          <a:prstGeom prst="rect">
            <a:avLst/>
          </a:prstGeom>
        </p:spPr>
      </p:pic>
      <p:pic>
        <p:nvPicPr>
          <p:cNvPr id="13" name="Picture 12" descr="Several colorful post-it notes&#10;&#10;Description automatically generated">
            <a:extLst>
              <a:ext uri="{FF2B5EF4-FFF2-40B4-BE49-F238E27FC236}">
                <a16:creationId xmlns:a16="http://schemas.microsoft.com/office/drawing/2014/main" id="{1618FEF3-AE6F-51DB-2214-BCC9644EF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7659" y="3057060"/>
            <a:ext cx="5373969" cy="3640977"/>
          </a:xfrm>
          <a:prstGeom prst="rect">
            <a:avLst/>
          </a:prstGeom>
        </p:spPr>
      </p:pic>
      <p:sp>
        <p:nvSpPr>
          <p:cNvPr id="15" name="TextBox 14">
            <a:extLst>
              <a:ext uri="{FF2B5EF4-FFF2-40B4-BE49-F238E27FC236}">
                <a16:creationId xmlns:a16="http://schemas.microsoft.com/office/drawing/2014/main" id="{44AA8E60-3347-7CAD-B9E1-53CB727CD516}"/>
              </a:ext>
            </a:extLst>
          </p:cNvPr>
          <p:cNvSpPr txBox="1"/>
          <p:nvPr/>
        </p:nvSpPr>
        <p:spPr>
          <a:xfrm>
            <a:off x="7090223" y="2872394"/>
            <a:ext cx="4062651" cy="369332"/>
          </a:xfrm>
          <a:prstGeom prst="rect">
            <a:avLst/>
          </a:prstGeom>
          <a:solidFill>
            <a:schemeClr val="tx1"/>
          </a:solidFill>
        </p:spPr>
        <p:txBody>
          <a:bodyPr vert="horz" wrap="square" rtlCol="0">
            <a:spAutoFit/>
          </a:bodyPr>
          <a:lstStyle/>
          <a:p>
            <a:pPr algn="ctr"/>
            <a:r>
              <a:rPr lang="fi-FI" i="1">
                <a:solidFill>
                  <a:schemeClr val="bg1"/>
                </a:solidFill>
              </a:rPr>
              <a:t>Some of our idea notes on Miro</a:t>
            </a:r>
            <a:endParaRPr lang="en-FI" i="1">
              <a:solidFill>
                <a:schemeClr val="bg1"/>
              </a:solidFill>
            </a:endParaRPr>
          </a:p>
        </p:txBody>
      </p:sp>
    </p:spTree>
    <p:extLst>
      <p:ext uri="{BB962C8B-B14F-4D97-AF65-F5344CB8AC3E}">
        <p14:creationId xmlns:p14="http://schemas.microsoft.com/office/powerpoint/2010/main" val="2640217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background with a black square&#10;&#10;Description automatically generated with medium confidence">
            <a:extLst>
              <a:ext uri="{FF2B5EF4-FFF2-40B4-BE49-F238E27FC236}">
                <a16:creationId xmlns:a16="http://schemas.microsoft.com/office/drawing/2014/main" id="{1B38CA8D-F111-CD01-D0C9-F7CC5E7F2FA7}"/>
              </a:ext>
            </a:extLst>
          </p:cNvPr>
          <p:cNvPicPr>
            <a:picLocks noChangeAspect="1"/>
          </p:cNvPicPr>
          <p:nvPr/>
        </p:nvPicPr>
        <p:blipFill>
          <a:blip r:embed="rId2"/>
          <a:stretch>
            <a:fillRect/>
          </a:stretch>
        </p:blipFill>
        <p:spPr>
          <a:xfrm>
            <a:off x="651570" y="1262317"/>
            <a:ext cx="3876165" cy="3876165"/>
          </a:xfrm>
          <a:prstGeom prst="rect">
            <a:avLst/>
          </a:prstGeom>
        </p:spPr>
      </p:pic>
      <p:sp>
        <p:nvSpPr>
          <p:cNvPr id="3" name="Content Placeholder 2">
            <a:extLst>
              <a:ext uri="{FF2B5EF4-FFF2-40B4-BE49-F238E27FC236}">
                <a16:creationId xmlns:a16="http://schemas.microsoft.com/office/drawing/2014/main" id="{BD6AF061-6F49-A8B8-EC44-49F047EA62BB}"/>
              </a:ext>
            </a:extLst>
          </p:cNvPr>
          <p:cNvSpPr>
            <a:spLocks noGrp="1"/>
          </p:cNvSpPr>
          <p:nvPr>
            <p:ph idx="1"/>
          </p:nvPr>
        </p:nvSpPr>
        <p:spPr>
          <a:xfrm>
            <a:off x="5003206" y="1977935"/>
            <a:ext cx="6713322" cy="3791706"/>
          </a:xfrm>
        </p:spPr>
        <p:txBody>
          <a:bodyPr anchor="t">
            <a:noAutofit/>
          </a:bodyPr>
          <a:lstStyle/>
          <a:p>
            <a:pPr marL="0" indent="0">
              <a:buNone/>
            </a:pPr>
            <a:r>
              <a:rPr lang="en-US" sz="1800"/>
              <a:t>In this slide we will list some of the most interesting and crazy ideas that might work. "Crazy" because they are very unconventional. We believe that’s what makes them unique and probably very fun.</a:t>
            </a:r>
          </a:p>
          <a:p>
            <a:pPr marL="0" indent="0">
              <a:buNone/>
            </a:pPr>
            <a:r>
              <a:rPr lang="en-US" sz="1800" b="1"/>
              <a:t>Number one:</a:t>
            </a:r>
            <a:r>
              <a:rPr lang="en-US" sz="1800"/>
              <a:t> Students change places with an employee of a company (for a week). </a:t>
            </a:r>
          </a:p>
          <a:p>
            <a:r>
              <a:rPr lang="en-US" sz="1800"/>
              <a:t>This idea behind this is establishing trust. The company employee is going to see and experience the education that Haaga-Helia provides. </a:t>
            </a:r>
          </a:p>
          <a:p>
            <a:r>
              <a:rPr lang="en-US" sz="1800"/>
              <a:t>The student will experience company life, but not only that. In our opinion, the best thing that they will get from this experiment is knowledge. Not only in terms of a skillset, but also the students will see if they like the job, the position or the company. </a:t>
            </a:r>
          </a:p>
          <a:p>
            <a:endParaRPr lang="en-US" sz="1800"/>
          </a:p>
          <a:p>
            <a:endParaRPr lang="en-FI" sz="1800"/>
          </a:p>
        </p:txBody>
      </p:sp>
      <p:sp>
        <p:nvSpPr>
          <p:cNvPr id="16" name="Rectangle 15">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91593F7-D9CC-926E-3947-4327C567D49F}"/>
              </a:ext>
            </a:extLst>
          </p:cNvPr>
          <p:cNvSpPr txBox="1">
            <a:spLocks/>
          </p:cNvSpPr>
          <p:nvPr/>
        </p:nvSpPr>
        <p:spPr>
          <a:xfrm>
            <a:off x="5596501" y="-5792"/>
            <a:ext cx="5754896" cy="16675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C00000"/>
                </a:solidFill>
                <a:ea typeface="+mj-lt"/>
                <a:cs typeface="+mj-lt"/>
              </a:rPr>
              <a:t>Some of the most interesting ideas</a:t>
            </a:r>
          </a:p>
        </p:txBody>
      </p:sp>
    </p:spTree>
    <p:extLst>
      <p:ext uri="{BB962C8B-B14F-4D97-AF65-F5344CB8AC3E}">
        <p14:creationId xmlns:p14="http://schemas.microsoft.com/office/powerpoint/2010/main" val="231836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E7EF8B-B3EC-B3EE-CBD3-B08B7A2D4260}"/>
              </a:ext>
            </a:extLst>
          </p:cNvPr>
          <p:cNvSpPr>
            <a:spLocks noGrp="1"/>
          </p:cNvSpPr>
          <p:nvPr>
            <p:ph type="title"/>
          </p:nvPr>
        </p:nvSpPr>
        <p:spPr>
          <a:xfrm>
            <a:off x="5596501" y="-5792"/>
            <a:ext cx="5754896" cy="1667569"/>
          </a:xfrm>
        </p:spPr>
        <p:txBody>
          <a:bodyPr anchor="b">
            <a:normAutofit/>
          </a:bodyPr>
          <a:lstStyle/>
          <a:p>
            <a:r>
              <a:rPr lang="en-US" sz="4000">
                <a:solidFill>
                  <a:srgbClr val="C00000"/>
                </a:solidFill>
                <a:ea typeface="+mj-lt"/>
                <a:cs typeface="+mj-lt"/>
              </a:rPr>
              <a:t>Some of the most interesting ideas</a:t>
            </a:r>
          </a:p>
        </p:txBody>
      </p:sp>
      <p:pic>
        <p:nvPicPr>
          <p:cNvPr id="5" name="Graphic 4" descr="Classroom with solid fill">
            <a:extLst>
              <a:ext uri="{FF2B5EF4-FFF2-40B4-BE49-F238E27FC236}">
                <a16:creationId xmlns:a16="http://schemas.microsoft.com/office/drawing/2014/main" id="{9A6CB344-FA35-0093-3155-DF6F484BF6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3" name="Content Placeholder 2">
            <a:extLst>
              <a:ext uri="{FF2B5EF4-FFF2-40B4-BE49-F238E27FC236}">
                <a16:creationId xmlns:a16="http://schemas.microsoft.com/office/drawing/2014/main" id="{C75A36EC-2806-2092-5C91-8D55BCFBE87F}"/>
              </a:ext>
            </a:extLst>
          </p:cNvPr>
          <p:cNvSpPr>
            <a:spLocks noGrp="1"/>
          </p:cNvSpPr>
          <p:nvPr>
            <p:ph idx="1"/>
          </p:nvPr>
        </p:nvSpPr>
        <p:spPr>
          <a:xfrm>
            <a:off x="4979350" y="1971605"/>
            <a:ext cx="6989198" cy="4119366"/>
          </a:xfrm>
        </p:spPr>
        <p:txBody>
          <a:bodyPr vert="horz" lIns="91440" tIns="45720" rIns="91440" bIns="45720" rtlCol="0" anchor="t">
            <a:normAutofit/>
          </a:bodyPr>
          <a:lstStyle/>
          <a:p>
            <a:pPr marL="0" indent="0">
              <a:buNone/>
            </a:pPr>
            <a:r>
              <a:rPr lang="en-US" sz="1800" b="1"/>
              <a:t>Second:</a:t>
            </a:r>
            <a:r>
              <a:rPr lang="en-US" sz="1800"/>
              <a:t> a crash course implemented by a Senior / Junior employee of a Porvoo based company.</a:t>
            </a:r>
          </a:p>
          <a:p>
            <a:pPr marL="0" indent="0">
              <a:buNone/>
            </a:pPr>
            <a:r>
              <a:rPr lang="en-US" sz="1800"/>
              <a:t>Example:</a:t>
            </a:r>
          </a:p>
          <a:p>
            <a:r>
              <a:rPr lang="en-US" sz="1800"/>
              <a:t>They will get a classroom in the campus and one hour with a certain bachelor degree group (DIGIBBA)and teach them the basics of Excel or a soft skill like - how to share and convey your ideas efficiently. </a:t>
            </a:r>
          </a:p>
          <a:p>
            <a:r>
              <a:rPr lang="en-US" sz="1800"/>
              <a:t>In this way the employee will see how the students of Haaga-Helia behave and act and get to know them. This will create a rapport between the employee's company and Haaga-Helia.</a:t>
            </a:r>
          </a:p>
          <a:p>
            <a:r>
              <a:rPr lang="en-US" sz="1800"/>
              <a:t>Also, it will be a great opportunity for the students to see if that's a direction they want to go in – by seeing what and how and employee works in the real world.</a:t>
            </a:r>
          </a:p>
        </p:txBody>
      </p:sp>
      <p:sp>
        <p:nvSpPr>
          <p:cNvPr id="8" name="Rectangle 7">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4664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69514-DBB5-BD15-744A-7D25778DA983}"/>
              </a:ext>
            </a:extLst>
          </p:cNvPr>
          <p:cNvSpPr>
            <a:spLocks noGrp="1"/>
          </p:cNvSpPr>
          <p:nvPr>
            <p:ph type="title"/>
          </p:nvPr>
        </p:nvSpPr>
        <p:spPr>
          <a:xfrm>
            <a:off x="357143" y="449983"/>
            <a:ext cx="7108787" cy="907951"/>
          </a:xfrm>
        </p:spPr>
        <p:txBody>
          <a:bodyPr anchor="t">
            <a:normAutofit/>
          </a:bodyPr>
          <a:lstStyle/>
          <a:p>
            <a:r>
              <a:rPr lang="en-US" sz="3600">
                <a:solidFill>
                  <a:srgbClr val="C00000"/>
                </a:solidFill>
                <a:ea typeface="+mj-lt"/>
                <a:cs typeface="+mj-lt"/>
              </a:rPr>
              <a:t>Some of the most interesting ideas</a:t>
            </a:r>
          </a:p>
        </p:txBody>
      </p:sp>
      <p:sp>
        <p:nvSpPr>
          <p:cNvPr id="3" name="Content Placeholder 2">
            <a:extLst>
              <a:ext uri="{FF2B5EF4-FFF2-40B4-BE49-F238E27FC236}">
                <a16:creationId xmlns:a16="http://schemas.microsoft.com/office/drawing/2014/main" id="{39AE1955-347B-FB5F-1CC2-C14306653C0F}"/>
              </a:ext>
            </a:extLst>
          </p:cNvPr>
          <p:cNvSpPr>
            <a:spLocks noGrp="1"/>
          </p:cNvSpPr>
          <p:nvPr>
            <p:ph idx="1"/>
          </p:nvPr>
        </p:nvSpPr>
        <p:spPr>
          <a:xfrm>
            <a:off x="359754" y="1361921"/>
            <a:ext cx="6060524" cy="5317461"/>
          </a:xfrm>
        </p:spPr>
        <p:txBody>
          <a:bodyPr vert="horz" lIns="91440" tIns="45720" rIns="91440" bIns="45720" rtlCol="0" anchor="ctr">
            <a:normAutofit lnSpcReduction="10000"/>
          </a:bodyPr>
          <a:lstStyle/>
          <a:p>
            <a:pPr marL="0" indent="0">
              <a:buNone/>
            </a:pPr>
            <a:r>
              <a:rPr lang="en-US" sz="1800" b="1"/>
              <a:t>Third:</a:t>
            </a:r>
            <a:r>
              <a:rPr lang="en-US" sz="1800"/>
              <a:t> a Haaga-Helia English Work App. That is a long title, so let's call it HHWP.</a:t>
            </a:r>
          </a:p>
          <a:p>
            <a:r>
              <a:rPr lang="en-US" sz="1800"/>
              <a:t>This app has a lot of potential. It can be marketed as a perk of being a Haaga-Helia student and how no other UAS has it.</a:t>
            </a:r>
          </a:p>
          <a:p>
            <a:r>
              <a:rPr lang="en-US" sz="1800"/>
              <a:t>It can attract a lot of international talent to Finland and to also keep it.</a:t>
            </a:r>
          </a:p>
          <a:p>
            <a:r>
              <a:rPr lang="en-US" sz="1800"/>
              <a:t>Now, for an international student this app will be a game changer. The </a:t>
            </a:r>
            <a:r>
              <a:rPr lang="en-US" sz="1800">
                <a:ea typeface="+mn-lt"/>
                <a:cs typeface="+mn-lt"/>
              </a:rPr>
              <a:t>competition among</a:t>
            </a:r>
            <a:r>
              <a:rPr lang="en-US" sz="1800"/>
              <a:t> the students will rise and theoretically their efforts and grades in the courses will rise as well. (so that they have a bigger chance to get a job)</a:t>
            </a:r>
          </a:p>
          <a:p>
            <a:r>
              <a:rPr lang="en-US" sz="1800"/>
              <a:t>How is this app any different than the other platforms? (Monster, </a:t>
            </a:r>
            <a:r>
              <a:rPr lang="en-US" sz="1800" err="1"/>
              <a:t>Jobteaser</a:t>
            </a:r>
            <a:r>
              <a:rPr lang="en-US" sz="1800"/>
              <a:t>, etc.)</a:t>
            </a:r>
          </a:p>
          <a:p>
            <a:r>
              <a:rPr lang="en-US" sz="1800"/>
              <a:t>It will be the only UAS </a:t>
            </a:r>
            <a:r>
              <a:rPr lang="en-US" sz="1800" err="1"/>
              <a:t>english</a:t>
            </a:r>
            <a:r>
              <a:rPr lang="en-US" sz="1800"/>
              <a:t> job app in Finland. It will be exclusive for Haaga-Helia international students. It will attract and keep talent from all over the world. Here is a quick slogan: </a:t>
            </a:r>
            <a:r>
              <a:rPr lang="en-US" sz="1800" u="sng"/>
              <a:t>Haaga-Helia English Job App – Get your education and jump into your dream career!</a:t>
            </a:r>
          </a:p>
          <a:p>
            <a:pPr marL="0" indent="0">
              <a:buNone/>
            </a:pPr>
            <a:endParaRPr lang="en-US" sz="1400"/>
          </a:p>
        </p:txBody>
      </p:sp>
      <p:grpSp>
        <p:nvGrpSpPr>
          <p:cNvPr id="12" name="Group 11">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4" name="Freeform: Shape 13">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Graphic 3" descr="Smart Phone with solid fill">
            <a:extLst>
              <a:ext uri="{FF2B5EF4-FFF2-40B4-BE49-F238E27FC236}">
                <a16:creationId xmlns:a16="http://schemas.microsoft.com/office/drawing/2014/main" id="{79055DBA-DD76-08F9-7598-B6E7CF9A0E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2706203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F2F79B8F-A3A9-25BE-9DED-30BF54744394}"/>
              </a:ext>
            </a:extLst>
          </p:cNvPr>
          <p:cNvSpPr>
            <a:spLocks noGrp="1"/>
          </p:cNvSpPr>
          <p:nvPr>
            <p:ph idx="1"/>
          </p:nvPr>
        </p:nvSpPr>
        <p:spPr>
          <a:xfrm>
            <a:off x="838200" y="1690688"/>
            <a:ext cx="5456120" cy="4672236"/>
          </a:xfrm>
        </p:spPr>
        <p:txBody>
          <a:bodyPr vert="horz" lIns="91440" tIns="45720" rIns="91440" bIns="45720" rtlCol="0" anchor="t">
            <a:noAutofit/>
          </a:bodyPr>
          <a:lstStyle/>
          <a:p>
            <a:pPr marL="0" indent="0">
              <a:buNone/>
            </a:pPr>
            <a:r>
              <a:rPr lang="en-US" sz="1800"/>
              <a:t>After almost 15 minutes of non-stop thinking and discussion, it was time to step back and analyze what we have actually written down.</a:t>
            </a:r>
          </a:p>
          <a:p>
            <a:pPr marL="0" indent="0">
              <a:buNone/>
            </a:pPr>
            <a:r>
              <a:rPr lang="en-US" sz="1800"/>
              <a:t>We decided to start the elimination process with questions.  Some of the questions were – Is it achievable in the next 6 months? Is it going to be hard to organize? Is it going be expensive? </a:t>
            </a:r>
          </a:p>
          <a:p>
            <a:pPr marL="0" indent="0">
              <a:buNone/>
            </a:pPr>
            <a:r>
              <a:rPr lang="en-US" sz="1800"/>
              <a:t>After filtering everything unnecessary we were left with those 3 ideas.</a:t>
            </a:r>
          </a:p>
          <a:p>
            <a:pPr marL="0" indent="0">
              <a:buNone/>
            </a:pPr>
            <a:r>
              <a:rPr lang="en-US" sz="1800" b="1">
                <a:ea typeface="+mn-lt"/>
                <a:cs typeface="+mn-lt"/>
              </a:rPr>
              <a:t>1.</a:t>
            </a:r>
            <a:r>
              <a:rPr lang="en-US" sz="1800">
                <a:ea typeface="+mn-lt"/>
                <a:cs typeface="+mn-lt"/>
              </a:rPr>
              <a:t> Gamifying events in Taidetehdas or Porvoo campus where companies and students get to interact with one another.</a:t>
            </a:r>
          </a:p>
          <a:p>
            <a:pPr marL="0" indent="0">
              <a:buNone/>
            </a:pPr>
            <a:r>
              <a:rPr lang="en-US" sz="1800" b="1"/>
              <a:t>2.</a:t>
            </a:r>
            <a:r>
              <a:rPr lang="en-US" sz="1800"/>
              <a:t> Companies to come and help students with their CVs and skillsets.</a:t>
            </a:r>
          </a:p>
          <a:p>
            <a:pPr marL="0" indent="0">
              <a:buNone/>
            </a:pPr>
            <a:r>
              <a:rPr lang="en-US" sz="1800" b="1"/>
              <a:t>3.</a:t>
            </a:r>
            <a:r>
              <a:rPr lang="en-US" sz="1800"/>
              <a:t> International students  can win 1 week internships if they have good grades.</a:t>
            </a:r>
          </a:p>
        </p:txBody>
      </p:sp>
      <p:pic>
        <p:nvPicPr>
          <p:cNvPr id="3" name="Picture 2" descr="A group of notes on a person&amp;#39;s leg&#10;&#10;Description automatically generated">
            <a:extLst>
              <a:ext uri="{FF2B5EF4-FFF2-40B4-BE49-F238E27FC236}">
                <a16:creationId xmlns:a16="http://schemas.microsoft.com/office/drawing/2014/main" id="{8BBF3A60-4EF6-13EC-95BC-F3959C0ACE0A}"/>
              </a:ext>
            </a:extLst>
          </p:cNvPr>
          <p:cNvPicPr>
            <a:picLocks noChangeAspect="1"/>
          </p:cNvPicPr>
          <p:nvPr/>
        </p:nvPicPr>
        <p:blipFill rotWithShape="1">
          <a:blip r:embed="rId2"/>
          <a:srcRect t="3422" r="2" b="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5" name="Title 4">
            <a:extLst>
              <a:ext uri="{FF2B5EF4-FFF2-40B4-BE49-F238E27FC236}">
                <a16:creationId xmlns:a16="http://schemas.microsoft.com/office/drawing/2014/main" id="{37CCA1AF-EE5F-4573-DFCD-058BBE94E71B}"/>
              </a:ext>
            </a:extLst>
          </p:cNvPr>
          <p:cNvSpPr>
            <a:spLocks noGrp="1"/>
          </p:cNvSpPr>
          <p:nvPr>
            <p:ph type="title"/>
          </p:nvPr>
        </p:nvSpPr>
        <p:spPr/>
        <p:txBody>
          <a:bodyPr/>
          <a:lstStyle/>
          <a:p>
            <a:r>
              <a:rPr lang="fi-FI">
                <a:solidFill>
                  <a:srgbClr val="C00000"/>
                </a:solidFill>
              </a:rPr>
              <a:t>Elimination and filtering</a:t>
            </a:r>
            <a:endParaRPr lang="en-FI">
              <a:solidFill>
                <a:srgbClr val="C00000"/>
              </a:solidFill>
            </a:endParaRPr>
          </a:p>
        </p:txBody>
      </p:sp>
    </p:spTree>
    <p:extLst>
      <p:ext uri="{BB962C8B-B14F-4D97-AF65-F5344CB8AC3E}">
        <p14:creationId xmlns:p14="http://schemas.microsoft.com/office/powerpoint/2010/main" val="1977746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E54-0ADE-B362-90A4-C0CCD0058D3C}"/>
              </a:ext>
            </a:extLst>
          </p:cNvPr>
          <p:cNvSpPr>
            <a:spLocks noGrp="1"/>
          </p:cNvSpPr>
          <p:nvPr>
            <p:ph type="title"/>
          </p:nvPr>
        </p:nvSpPr>
        <p:spPr/>
        <p:txBody>
          <a:bodyPr/>
          <a:lstStyle/>
          <a:p>
            <a:r>
              <a:rPr lang="en-US">
                <a:solidFill>
                  <a:srgbClr val="C00000"/>
                </a:solidFill>
              </a:rPr>
              <a:t>Testing</a:t>
            </a:r>
          </a:p>
        </p:txBody>
      </p:sp>
      <p:sp>
        <p:nvSpPr>
          <p:cNvPr id="3" name="Content Placeholder 2">
            <a:extLst>
              <a:ext uri="{FF2B5EF4-FFF2-40B4-BE49-F238E27FC236}">
                <a16:creationId xmlns:a16="http://schemas.microsoft.com/office/drawing/2014/main" id="{5BB60702-CC25-A5F4-99A1-154DCA5DECB2}"/>
              </a:ext>
            </a:extLst>
          </p:cNvPr>
          <p:cNvSpPr>
            <a:spLocks noGrp="1"/>
          </p:cNvSpPr>
          <p:nvPr>
            <p:ph idx="1"/>
          </p:nvPr>
        </p:nvSpPr>
        <p:spPr>
          <a:xfrm>
            <a:off x="838200" y="1676731"/>
            <a:ext cx="3794051" cy="4351338"/>
          </a:xfrm>
        </p:spPr>
        <p:txBody>
          <a:bodyPr vert="horz" lIns="91440" tIns="45720" rIns="91440" bIns="45720" rtlCol="0" anchor="t">
            <a:noAutofit/>
          </a:bodyPr>
          <a:lstStyle/>
          <a:p>
            <a:pPr marL="0" indent="0">
              <a:buNone/>
            </a:pPr>
            <a:r>
              <a:rPr lang="en-US" sz="2000"/>
              <a:t>We tested our ideas first with only international students.</a:t>
            </a:r>
          </a:p>
          <a:p>
            <a:pPr marL="0" indent="0">
              <a:buNone/>
            </a:pPr>
            <a:r>
              <a:rPr lang="en-US" sz="2000"/>
              <a:t>We made the survey with Webropol and made sure that the questions are simple and in English. </a:t>
            </a:r>
          </a:p>
          <a:p>
            <a:pPr marL="0" indent="0">
              <a:buNone/>
            </a:pPr>
            <a:r>
              <a:rPr lang="en-US" sz="2000"/>
              <a:t>We didn’t test the ideas with the companies. We ran out of time. </a:t>
            </a:r>
          </a:p>
          <a:p>
            <a:pPr marL="0" indent="0">
              <a:buNone/>
            </a:pPr>
            <a:r>
              <a:rPr lang="en-US" sz="2000">
                <a:solidFill>
                  <a:srgbClr val="FF0000"/>
                </a:solidFill>
              </a:rPr>
              <a:t>** Correction </a:t>
            </a:r>
          </a:p>
          <a:p>
            <a:pPr marL="0" indent="0">
              <a:buNone/>
            </a:pPr>
            <a:r>
              <a:rPr lang="en-US" sz="2000"/>
              <a:t>After the presentation feedback we reached again to the organizations asking them for their opinion and feedback. Unfortunately, they didn’t reply.</a:t>
            </a:r>
            <a:endParaRPr lang="en-US" sz="2000">
              <a:solidFill>
                <a:srgbClr val="FF0000"/>
              </a:solidFill>
            </a:endParaRPr>
          </a:p>
          <a:p>
            <a:pPr marL="0" indent="0">
              <a:buNone/>
            </a:pPr>
            <a:endParaRPr lang="en-US" sz="2000"/>
          </a:p>
          <a:p>
            <a:pPr marL="0" indent="0">
              <a:buNone/>
            </a:pPr>
            <a:endParaRPr lang="en-US" sz="2000"/>
          </a:p>
          <a:p>
            <a:pPr marL="0" indent="0">
              <a:buNone/>
            </a:pPr>
            <a:endParaRPr lang="en-US" sz="2000"/>
          </a:p>
        </p:txBody>
      </p:sp>
      <p:pic>
        <p:nvPicPr>
          <p:cNvPr id="5" name="Picture 4" descr="A yellow paper with writing on it&#10;&#10;Description automatically generated">
            <a:extLst>
              <a:ext uri="{FF2B5EF4-FFF2-40B4-BE49-F238E27FC236}">
                <a16:creationId xmlns:a16="http://schemas.microsoft.com/office/drawing/2014/main" id="{3F30AF92-582A-2C40-ED19-DD9F2D974E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5591619" y="-550013"/>
            <a:ext cx="3300080" cy="4400107"/>
          </a:xfrm>
          <a:prstGeom prst="rect">
            <a:avLst/>
          </a:prstGeom>
        </p:spPr>
      </p:pic>
      <p:pic>
        <p:nvPicPr>
          <p:cNvPr id="9" name="Picture 8" descr="A white board with blue writing on it&#10;&#10;Description automatically generated">
            <a:extLst>
              <a:ext uri="{FF2B5EF4-FFF2-40B4-BE49-F238E27FC236}">
                <a16:creationId xmlns:a16="http://schemas.microsoft.com/office/drawing/2014/main" id="{319430F9-2986-53C3-44F2-EA664C6780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222511" y="2888511"/>
            <a:ext cx="3402420" cy="4536559"/>
          </a:xfrm>
          <a:prstGeom prst="rect">
            <a:avLst/>
          </a:prstGeom>
        </p:spPr>
      </p:pic>
      <p:sp>
        <p:nvSpPr>
          <p:cNvPr id="39" name="TextBox 38">
            <a:extLst>
              <a:ext uri="{FF2B5EF4-FFF2-40B4-BE49-F238E27FC236}">
                <a16:creationId xmlns:a16="http://schemas.microsoft.com/office/drawing/2014/main" id="{3559271C-A578-994D-B470-4DE9212526D6}"/>
              </a:ext>
            </a:extLst>
          </p:cNvPr>
          <p:cNvSpPr txBox="1"/>
          <p:nvPr/>
        </p:nvSpPr>
        <p:spPr>
          <a:xfrm>
            <a:off x="10049541" y="1326873"/>
            <a:ext cx="1942214" cy="646331"/>
          </a:xfrm>
          <a:prstGeom prst="rect">
            <a:avLst/>
          </a:prstGeom>
          <a:noFill/>
        </p:spPr>
        <p:txBody>
          <a:bodyPr wrap="square" rtlCol="0">
            <a:spAutoFit/>
          </a:bodyPr>
          <a:lstStyle/>
          <a:p>
            <a:pPr algn="r"/>
            <a:r>
              <a:rPr lang="fi-FI" i="1"/>
              <a:t>Prototyping for a seminar brochure</a:t>
            </a:r>
            <a:endParaRPr lang="en-FI" i="1"/>
          </a:p>
        </p:txBody>
      </p:sp>
      <p:sp>
        <p:nvSpPr>
          <p:cNvPr id="45" name="Arrow: Right 44">
            <a:extLst>
              <a:ext uri="{FF2B5EF4-FFF2-40B4-BE49-F238E27FC236}">
                <a16:creationId xmlns:a16="http://schemas.microsoft.com/office/drawing/2014/main" id="{C9E98F1C-B1D0-D8B6-B402-FDAC299B29D1}"/>
              </a:ext>
            </a:extLst>
          </p:cNvPr>
          <p:cNvSpPr/>
          <p:nvPr/>
        </p:nvSpPr>
        <p:spPr>
          <a:xfrm rot="10800000">
            <a:off x="9618923" y="1580927"/>
            <a:ext cx="253408" cy="13822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6" name="TextBox 45">
            <a:extLst>
              <a:ext uri="{FF2B5EF4-FFF2-40B4-BE49-F238E27FC236}">
                <a16:creationId xmlns:a16="http://schemas.microsoft.com/office/drawing/2014/main" id="{C050E4C8-14E9-F7DB-F8EA-77AC435E283B}"/>
              </a:ext>
            </a:extLst>
          </p:cNvPr>
          <p:cNvSpPr txBox="1"/>
          <p:nvPr/>
        </p:nvSpPr>
        <p:spPr>
          <a:xfrm>
            <a:off x="5270206" y="4829416"/>
            <a:ext cx="2062717" cy="646331"/>
          </a:xfrm>
          <a:prstGeom prst="rect">
            <a:avLst/>
          </a:prstGeom>
          <a:noFill/>
        </p:spPr>
        <p:txBody>
          <a:bodyPr wrap="square" rtlCol="0">
            <a:spAutoFit/>
          </a:bodyPr>
          <a:lstStyle/>
          <a:p>
            <a:r>
              <a:rPr lang="fi-FI" i="1"/>
              <a:t>Prototyping for a gamified job fair</a:t>
            </a:r>
            <a:endParaRPr lang="en-FI" i="1"/>
          </a:p>
        </p:txBody>
      </p:sp>
      <p:sp>
        <p:nvSpPr>
          <p:cNvPr id="47" name="Arrow: Right 46">
            <a:extLst>
              <a:ext uri="{FF2B5EF4-FFF2-40B4-BE49-F238E27FC236}">
                <a16:creationId xmlns:a16="http://schemas.microsoft.com/office/drawing/2014/main" id="{E070B196-D284-C7C0-E17B-304041996F0A}"/>
              </a:ext>
            </a:extLst>
          </p:cNvPr>
          <p:cNvSpPr/>
          <p:nvPr/>
        </p:nvSpPr>
        <p:spPr>
          <a:xfrm>
            <a:off x="7241659" y="5083471"/>
            <a:ext cx="253408" cy="13822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3503928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19025-2639-7B44-A327-25A9DDBADA0C}"/>
              </a:ext>
            </a:extLst>
          </p:cNvPr>
          <p:cNvSpPr>
            <a:spLocks noGrp="1"/>
          </p:cNvSpPr>
          <p:nvPr>
            <p:ph type="title"/>
          </p:nvPr>
        </p:nvSpPr>
        <p:spPr>
          <a:xfrm>
            <a:off x="514048" y="191906"/>
            <a:ext cx="10515600" cy="1325563"/>
          </a:xfrm>
        </p:spPr>
        <p:txBody>
          <a:bodyPr/>
          <a:lstStyle/>
          <a:p>
            <a:r>
              <a:rPr lang="en-US">
                <a:solidFill>
                  <a:srgbClr val="C00000"/>
                </a:solidFill>
              </a:rPr>
              <a:t>Prototypes</a:t>
            </a:r>
          </a:p>
        </p:txBody>
      </p:sp>
      <p:sp>
        <p:nvSpPr>
          <p:cNvPr id="3" name="Content Placeholder 2">
            <a:extLst>
              <a:ext uri="{FF2B5EF4-FFF2-40B4-BE49-F238E27FC236}">
                <a16:creationId xmlns:a16="http://schemas.microsoft.com/office/drawing/2014/main" id="{91BB67D2-7173-7845-96DC-CE0C7F7EBBC2}"/>
              </a:ext>
            </a:extLst>
          </p:cNvPr>
          <p:cNvSpPr>
            <a:spLocks noGrp="1"/>
          </p:cNvSpPr>
          <p:nvPr>
            <p:ph idx="1"/>
          </p:nvPr>
        </p:nvSpPr>
        <p:spPr>
          <a:xfrm>
            <a:off x="514048" y="1688510"/>
            <a:ext cx="6499983" cy="4737689"/>
          </a:xfrm>
        </p:spPr>
        <p:txBody>
          <a:bodyPr vert="horz" lIns="91440" tIns="45720" rIns="91440" bIns="45720" rtlCol="0" anchor="t">
            <a:normAutofit fontScale="92500" lnSpcReduction="10000"/>
          </a:bodyPr>
          <a:lstStyle/>
          <a:p>
            <a:pPr marL="0" indent="0">
              <a:buNone/>
            </a:pPr>
            <a:r>
              <a:rPr lang="en-US" sz="1800"/>
              <a:t>Things we learned from prototyping are....</a:t>
            </a:r>
          </a:p>
          <a:p>
            <a:pPr marL="0" indent="0">
              <a:buNone/>
            </a:pPr>
            <a:endParaRPr lang="en-US" sz="1800"/>
          </a:p>
          <a:p>
            <a:r>
              <a:rPr lang="en-US" sz="1800" b="1"/>
              <a:t>User Feedback </a:t>
            </a:r>
            <a:r>
              <a:rPr lang="en-US" sz="1800"/>
              <a:t>– We learn how to gather feedback from the user.</a:t>
            </a:r>
          </a:p>
          <a:p>
            <a:r>
              <a:rPr lang="en-US" sz="1800" b="1"/>
              <a:t>Iterative Improvement </a:t>
            </a:r>
            <a:r>
              <a:rPr lang="en-US" sz="1800"/>
              <a:t>– We iterate on our design based on feedback and testing results. This iterative process leads to continuous improvement and a better product. </a:t>
            </a:r>
          </a:p>
          <a:p>
            <a:r>
              <a:rPr lang="en-US" sz="1800" b="1"/>
              <a:t>Cost-Effectiveness</a:t>
            </a:r>
            <a:r>
              <a:rPr lang="en-US" sz="1800"/>
              <a:t> – Identifying and resolving issues during the prototyping stage is less costly than making changes after full development. Prototypes help us minimizing risks and reducing overall development costs. </a:t>
            </a:r>
          </a:p>
          <a:p>
            <a:r>
              <a:rPr lang="en-US" sz="1800" b="1"/>
              <a:t>Time Efficiency </a:t>
            </a:r>
            <a:r>
              <a:rPr lang="en-US" sz="1800"/>
              <a:t>– Prototyping helps us in saving time by quickly testing ideas and concepts, making necessary adjustments, and moving forward in the design process without major setbacks. </a:t>
            </a:r>
          </a:p>
          <a:p>
            <a:r>
              <a:rPr lang="en-US" sz="1800" b="1"/>
              <a:t>Functionality Testing* </a:t>
            </a:r>
            <a:r>
              <a:rPr lang="en-US" sz="1800"/>
              <a:t>– Prototypes helps us in testing the basic functions of a product or design to ensure they work as intended. This allows for identifying and fixing any issues early in the development process. </a:t>
            </a:r>
          </a:p>
          <a:p>
            <a:endParaRPr lang="en-US" sz="1800"/>
          </a:p>
          <a:p>
            <a:endParaRPr lang="en-US" sz="1800"/>
          </a:p>
          <a:p>
            <a:endParaRPr lang="en-US" sz="1800"/>
          </a:p>
        </p:txBody>
      </p:sp>
      <p:sp>
        <p:nvSpPr>
          <p:cNvPr id="4" name="TextBox 3">
            <a:extLst>
              <a:ext uri="{FF2B5EF4-FFF2-40B4-BE49-F238E27FC236}">
                <a16:creationId xmlns:a16="http://schemas.microsoft.com/office/drawing/2014/main" id="{9565D4B7-3DB5-9AE4-3E91-EF4DDCE99F4C}"/>
              </a:ext>
            </a:extLst>
          </p:cNvPr>
          <p:cNvSpPr txBox="1"/>
          <p:nvPr/>
        </p:nvSpPr>
        <p:spPr>
          <a:xfrm>
            <a:off x="7132347" y="2245044"/>
            <a:ext cx="495662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t>Visualization</a:t>
            </a:r>
            <a:r>
              <a:rPr lang="en-US"/>
              <a:t> – We learn to visualize the end product, allowing stakeholders to better understand the design concept and make informed decisions. </a:t>
            </a:r>
          </a:p>
        </p:txBody>
      </p:sp>
      <p:pic>
        <p:nvPicPr>
          <p:cNvPr id="5" name="Graphic 4" descr="Classroom with solid fill">
            <a:extLst>
              <a:ext uri="{FF2B5EF4-FFF2-40B4-BE49-F238E27FC236}">
                <a16:creationId xmlns:a16="http://schemas.microsoft.com/office/drawing/2014/main" id="{AC33112D-440E-664F-486F-C30DB7536E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1151" y="306773"/>
            <a:ext cx="1410304" cy="1095828"/>
          </a:xfrm>
          <a:prstGeom prst="rect">
            <a:avLst/>
          </a:prstGeom>
        </p:spPr>
      </p:pic>
    </p:spTree>
    <p:extLst>
      <p:ext uri="{BB962C8B-B14F-4D97-AF65-F5344CB8AC3E}">
        <p14:creationId xmlns:p14="http://schemas.microsoft.com/office/powerpoint/2010/main" val="1569808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0EB90-3536-17A0-9DA4-E5BCB510D0D6}"/>
              </a:ext>
            </a:extLst>
          </p:cNvPr>
          <p:cNvSpPr>
            <a:spLocks noGrp="1"/>
          </p:cNvSpPr>
          <p:nvPr>
            <p:ph type="title"/>
          </p:nvPr>
        </p:nvSpPr>
        <p:spPr/>
        <p:txBody>
          <a:bodyPr/>
          <a:lstStyle/>
          <a:p>
            <a:r>
              <a:rPr lang="fi-FI">
                <a:solidFill>
                  <a:srgbClr val="C00000"/>
                </a:solidFill>
              </a:rPr>
              <a:t>Introduction</a:t>
            </a:r>
            <a:endParaRPr lang="en-FI">
              <a:solidFill>
                <a:srgbClr val="C00000"/>
              </a:solidFill>
            </a:endParaRPr>
          </a:p>
        </p:txBody>
      </p:sp>
      <p:graphicFrame>
        <p:nvGraphicFramePr>
          <p:cNvPr id="41" name="Content Placeholder 2">
            <a:extLst>
              <a:ext uri="{FF2B5EF4-FFF2-40B4-BE49-F238E27FC236}">
                <a16:creationId xmlns:a16="http://schemas.microsoft.com/office/drawing/2014/main" id="{C7F1B0FD-44E2-C12F-05AF-75A3D8904865}"/>
              </a:ext>
            </a:extLst>
          </p:cNvPr>
          <p:cNvGraphicFramePr>
            <a:graphicFrameLocks noGrp="1"/>
          </p:cNvGraphicFramePr>
          <p:nvPr>
            <p:ph idx="1"/>
            <p:extLst>
              <p:ext uri="{D42A27DB-BD31-4B8C-83A1-F6EECF244321}">
                <p14:modId xmlns:p14="http://schemas.microsoft.com/office/powerpoint/2010/main" val="3281517043"/>
              </p:ext>
            </p:extLst>
          </p:nvPr>
        </p:nvGraphicFramePr>
        <p:xfrm>
          <a:off x="838200" y="185610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9630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636F45-677E-0C45-BCB5-15D3E253E355}"/>
              </a:ext>
            </a:extLst>
          </p:cNvPr>
          <p:cNvSpPr>
            <a:spLocks noGrp="1"/>
          </p:cNvSpPr>
          <p:nvPr>
            <p:ph type="title"/>
          </p:nvPr>
        </p:nvSpPr>
        <p:spPr>
          <a:xfrm>
            <a:off x="5471949" y="284929"/>
            <a:ext cx="5105398" cy="1266717"/>
          </a:xfrm>
        </p:spPr>
        <p:txBody>
          <a:bodyPr>
            <a:normAutofit/>
          </a:bodyPr>
          <a:lstStyle/>
          <a:p>
            <a:pPr algn="ctr"/>
            <a:r>
              <a:rPr lang="en-US">
                <a:solidFill>
                  <a:srgbClr val="C00000"/>
                </a:solidFill>
              </a:rPr>
              <a:t>Final solutions</a:t>
            </a:r>
          </a:p>
        </p:txBody>
      </p:sp>
      <p:sp>
        <p:nvSpPr>
          <p:cNvPr id="30" name="Freeform: Shape 29">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Graphic 3" descr="Checklist with solid fill">
            <a:extLst>
              <a:ext uri="{FF2B5EF4-FFF2-40B4-BE49-F238E27FC236}">
                <a16:creationId xmlns:a16="http://schemas.microsoft.com/office/drawing/2014/main" id="{7E4D7683-C163-C39A-75FB-046A9B09FD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1134" y="1918107"/>
            <a:ext cx="3195204" cy="3195204"/>
          </a:xfrm>
          <a:prstGeom prst="rect">
            <a:avLst/>
          </a:prstGeom>
        </p:spPr>
      </p:pic>
      <p:sp>
        <p:nvSpPr>
          <p:cNvPr id="3" name="Content Placeholder 2">
            <a:extLst>
              <a:ext uri="{FF2B5EF4-FFF2-40B4-BE49-F238E27FC236}">
                <a16:creationId xmlns:a16="http://schemas.microsoft.com/office/drawing/2014/main" id="{38A7B99A-E15C-7961-D9C5-87F4559B4509}"/>
              </a:ext>
            </a:extLst>
          </p:cNvPr>
          <p:cNvSpPr>
            <a:spLocks noGrp="1"/>
          </p:cNvSpPr>
          <p:nvPr>
            <p:ph idx="1"/>
          </p:nvPr>
        </p:nvSpPr>
        <p:spPr>
          <a:xfrm>
            <a:off x="4309242" y="1631842"/>
            <a:ext cx="7430813" cy="4861033"/>
          </a:xfrm>
        </p:spPr>
        <p:txBody>
          <a:bodyPr vert="horz" lIns="91440" tIns="45720" rIns="91440" bIns="45720" rtlCol="0">
            <a:normAutofit fontScale="92500" lnSpcReduction="10000"/>
          </a:bodyPr>
          <a:lstStyle/>
          <a:p>
            <a:pPr marL="0" indent="0">
              <a:buNone/>
            </a:pPr>
            <a:r>
              <a:rPr lang="en-US" sz="2000"/>
              <a:t>Our final solutions......</a:t>
            </a:r>
          </a:p>
          <a:p>
            <a:pPr marL="0" indent="0">
              <a:buNone/>
            </a:pPr>
            <a:endParaRPr lang="en-US" sz="2000"/>
          </a:p>
          <a:p>
            <a:pPr marL="457200" indent="-457200"/>
            <a:r>
              <a:rPr lang="en-US" sz="2000" b="1"/>
              <a:t>Finnish Café </a:t>
            </a:r>
            <a:r>
              <a:rPr lang="en-US" sz="2000"/>
              <a:t>- Creating Finnish café for the local and international students to break the bridges between them. This will give the international students a chance to learn more about Finnish culture and make Finnish friends.</a:t>
            </a:r>
          </a:p>
          <a:p>
            <a:pPr marL="457200" indent="-457200"/>
            <a:r>
              <a:rPr lang="en-US" sz="2000" b="1"/>
              <a:t>Seminar with Finnish companies and international students</a:t>
            </a:r>
            <a:r>
              <a:rPr lang="en-US" sz="2000"/>
              <a:t> – Creating seminar for international students will give them the opportunities to know what Finnish companies require from them when they apply for  jobs.</a:t>
            </a:r>
          </a:p>
          <a:p>
            <a:pPr marL="457200" indent="-457200"/>
            <a:r>
              <a:rPr lang="en-US" sz="2000" b="1"/>
              <a:t>Job fair with games </a:t>
            </a:r>
            <a:r>
              <a:rPr lang="en-US" sz="2000"/>
              <a:t>– Adding games to job fair and/or recruitment event to make it fun, for example, trivia quiz game, treasure hunt game, etc.</a:t>
            </a:r>
          </a:p>
          <a:p>
            <a:pPr marL="457200" indent="-457200"/>
            <a:r>
              <a:rPr lang="en-US" sz="2000" b="1"/>
              <a:t>Casual workshops with Finnish students </a:t>
            </a:r>
            <a:r>
              <a:rPr lang="en-US" sz="2000"/>
              <a:t>– Helping international students to broaden their network and integrate more in Finnish community.</a:t>
            </a:r>
          </a:p>
          <a:p>
            <a:pPr marL="0" indent="0">
              <a:buNone/>
            </a:pPr>
            <a:endParaRPr lang="en-US" sz="2000"/>
          </a:p>
        </p:txBody>
      </p:sp>
    </p:spTree>
    <p:extLst>
      <p:ext uri="{BB962C8B-B14F-4D97-AF65-F5344CB8AC3E}">
        <p14:creationId xmlns:p14="http://schemas.microsoft.com/office/powerpoint/2010/main" val="3401811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group of buildings in a snowy town&#10;&#10;Description automatically generated">
            <a:extLst>
              <a:ext uri="{FF2B5EF4-FFF2-40B4-BE49-F238E27FC236}">
                <a16:creationId xmlns:a16="http://schemas.microsoft.com/office/drawing/2014/main" id="{41ADDE28-DEE9-20D2-F8C0-7676E161E05F}"/>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B4916930-E76E-4100-9DCF-4981566A3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7375" y="1885950"/>
            <a:ext cx="8505825" cy="3152775"/>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9DFAB5-A280-CA3C-0851-B87AC4C924BC}"/>
              </a:ext>
            </a:extLst>
          </p:cNvPr>
          <p:cNvSpPr>
            <a:spLocks noGrp="1"/>
          </p:cNvSpPr>
          <p:nvPr>
            <p:ph type="title"/>
          </p:nvPr>
        </p:nvSpPr>
        <p:spPr>
          <a:xfrm>
            <a:off x="2276475" y="2247900"/>
            <a:ext cx="7581900" cy="2514600"/>
          </a:xfrm>
        </p:spPr>
        <p:txBody>
          <a:bodyPr vert="horz" lIns="91440" tIns="45720" rIns="91440" bIns="45720" rtlCol="0" anchor="ctr">
            <a:normAutofit/>
          </a:bodyPr>
          <a:lstStyle/>
          <a:p>
            <a:pPr algn="ctr"/>
            <a:r>
              <a:rPr lang="en-US" sz="7200" b="1">
                <a:solidFill>
                  <a:srgbClr val="C00000"/>
                </a:solidFill>
              </a:rPr>
              <a:t>THANK YOU!</a:t>
            </a:r>
          </a:p>
        </p:txBody>
      </p:sp>
    </p:spTree>
    <p:extLst>
      <p:ext uri="{BB962C8B-B14F-4D97-AF65-F5344CB8AC3E}">
        <p14:creationId xmlns:p14="http://schemas.microsoft.com/office/powerpoint/2010/main" val="739664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43F9-E536-C7D9-7BF4-256CF64B84A2}"/>
              </a:ext>
            </a:extLst>
          </p:cNvPr>
          <p:cNvSpPr>
            <a:spLocks noGrp="1"/>
          </p:cNvSpPr>
          <p:nvPr>
            <p:ph type="title"/>
          </p:nvPr>
        </p:nvSpPr>
        <p:spPr>
          <a:xfrm>
            <a:off x="838200" y="365125"/>
            <a:ext cx="10515600" cy="1148715"/>
          </a:xfrm>
        </p:spPr>
        <p:txBody>
          <a:bodyPr anchor="ctr"/>
          <a:lstStyle/>
          <a:p>
            <a:r>
              <a:rPr lang="en-US">
                <a:solidFill>
                  <a:srgbClr val="C00000"/>
                </a:solidFill>
              </a:rPr>
              <a:t>Insight Gatherings</a:t>
            </a:r>
          </a:p>
        </p:txBody>
      </p:sp>
      <p:sp>
        <p:nvSpPr>
          <p:cNvPr id="3" name="Content Placeholder 2">
            <a:extLst>
              <a:ext uri="{FF2B5EF4-FFF2-40B4-BE49-F238E27FC236}">
                <a16:creationId xmlns:a16="http://schemas.microsoft.com/office/drawing/2014/main" id="{6826487B-0A69-BEE9-22DE-CD9F05198D43}"/>
              </a:ext>
            </a:extLst>
          </p:cNvPr>
          <p:cNvSpPr>
            <a:spLocks noGrp="1"/>
          </p:cNvSpPr>
          <p:nvPr>
            <p:ph idx="1"/>
          </p:nvPr>
        </p:nvSpPr>
        <p:spPr>
          <a:xfrm>
            <a:off x="838200" y="1825625"/>
            <a:ext cx="4109720" cy="4351338"/>
          </a:xfrm>
        </p:spPr>
        <p:txBody>
          <a:bodyPr>
            <a:normAutofit fontScale="92500" lnSpcReduction="10000"/>
          </a:bodyPr>
          <a:lstStyle/>
          <a:p>
            <a:pPr marL="0" indent="0">
              <a:buNone/>
            </a:pPr>
            <a:r>
              <a:rPr lang="en-US" sz="2000" b="1"/>
              <a:t>Interviews with local companies</a:t>
            </a:r>
          </a:p>
          <a:p>
            <a:pPr marL="0" indent="0">
              <a:buNone/>
            </a:pPr>
            <a:r>
              <a:rPr lang="en-US" sz="2000"/>
              <a:t>The goal is to learn about employers’ perspectives towards hiring international students, their hiring processes, expectations, advice and suggestions for application and interview, and plans for future.</a:t>
            </a:r>
          </a:p>
          <a:p>
            <a:pPr marL="0" indent="0">
              <a:buNone/>
            </a:pPr>
            <a:endParaRPr lang="en-US" sz="2000"/>
          </a:p>
          <a:p>
            <a:pPr marL="0" indent="0">
              <a:buNone/>
            </a:pPr>
            <a:r>
              <a:rPr lang="en-US" sz="2000" b="1"/>
              <a:t>Survey to international students from DIGIBBA, AVIBBA and STEM</a:t>
            </a:r>
          </a:p>
          <a:p>
            <a:pPr marL="0" indent="0">
              <a:buNone/>
            </a:pPr>
            <a:r>
              <a:rPr lang="en-US" sz="2000"/>
              <a:t>The goal is to learn about interntional students’ experiences with job hungting, application process, suggestions for improving Haaga-Helia services, and plans for the future,</a:t>
            </a:r>
          </a:p>
          <a:p>
            <a:pPr marL="0" indent="0">
              <a:buNone/>
            </a:pPr>
            <a:endParaRPr lang="en-US" sz="2000"/>
          </a:p>
          <a:p>
            <a:pPr marL="0" indent="0">
              <a:buNone/>
            </a:pPr>
            <a:endParaRPr lang="en-US" sz="2000"/>
          </a:p>
        </p:txBody>
      </p:sp>
      <p:pic>
        <p:nvPicPr>
          <p:cNvPr id="6" name="INTEGRA SURVEYEmployment in Porvoo and Integration into Finnish Society_ Survey Powered by Webropol - Google Chrome 2024-03-13 23-51-37">
            <a:hlinkClick r:id="" action="ppaction://media"/>
            <a:extLst>
              <a:ext uri="{FF2B5EF4-FFF2-40B4-BE49-F238E27FC236}">
                <a16:creationId xmlns:a16="http://schemas.microsoft.com/office/drawing/2014/main" id="{EDF0A742-0887-82F0-4D2C-D5CEB09A140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37200" y="2401094"/>
            <a:ext cx="6096000" cy="3200400"/>
          </a:xfrm>
          <a:prstGeom prst="rect">
            <a:avLst/>
          </a:prstGeom>
        </p:spPr>
      </p:pic>
      <p:sp>
        <p:nvSpPr>
          <p:cNvPr id="4" name="Arrow: Right 3">
            <a:extLst>
              <a:ext uri="{FF2B5EF4-FFF2-40B4-BE49-F238E27FC236}">
                <a16:creationId xmlns:a16="http://schemas.microsoft.com/office/drawing/2014/main" id="{30CB0AB1-6EC7-D507-A63E-4E15281C210C}"/>
              </a:ext>
            </a:extLst>
          </p:cNvPr>
          <p:cNvSpPr/>
          <p:nvPr/>
        </p:nvSpPr>
        <p:spPr>
          <a:xfrm>
            <a:off x="4770120" y="4155440"/>
            <a:ext cx="355600" cy="18288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144138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55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B5A1FC-4B29-5959-AA6F-44B97C4080DF}"/>
              </a:ext>
            </a:extLst>
          </p:cNvPr>
          <p:cNvSpPr>
            <a:spLocks noGrp="1"/>
          </p:cNvSpPr>
          <p:nvPr>
            <p:ph idx="1"/>
          </p:nvPr>
        </p:nvSpPr>
        <p:spPr>
          <a:xfrm>
            <a:off x="838200" y="1597590"/>
            <a:ext cx="10515600" cy="511175"/>
          </a:xfrm>
        </p:spPr>
        <p:txBody>
          <a:bodyPr>
            <a:normAutofit/>
          </a:bodyPr>
          <a:lstStyle/>
          <a:p>
            <a:pPr marL="0" indent="0">
              <a:buNone/>
            </a:pPr>
            <a:r>
              <a:rPr lang="en-US" sz="2000"/>
              <a:t>The challenges are drawn based on the interviews and survey</a:t>
            </a:r>
          </a:p>
        </p:txBody>
      </p:sp>
      <p:sp>
        <p:nvSpPr>
          <p:cNvPr id="6" name="Title 1">
            <a:extLst>
              <a:ext uri="{FF2B5EF4-FFF2-40B4-BE49-F238E27FC236}">
                <a16:creationId xmlns:a16="http://schemas.microsoft.com/office/drawing/2014/main" id="{18CC1ED7-0421-81E8-8BB9-764F4CF11A75}"/>
              </a:ext>
            </a:extLst>
          </p:cNvPr>
          <p:cNvSpPr>
            <a:spLocks noGrp="1"/>
          </p:cNvSpPr>
          <p:nvPr>
            <p:ph type="title"/>
          </p:nvPr>
        </p:nvSpPr>
        <p:spPr>
          <a:xfrm>
            <a:off x="838200" y="365125"/>
            <a:ext cx="10515600" cy="1148715"/>
          </a:xfrm>
        </p:spPr>
        <p:txBody>
          <a:bodyPr anchor="ctr"/>
          <a:lstStyle/>
          <a:p>
            <a:r>
              <a:rPr lang="en-US">
                <a:solidFill>
                  <a:srgbClr val="C00000"/>
                </a:solidFill>
              </a:rPr>
              <a:t>Initial Challenges</a:t>
            </a:r>
          </a:p>
        </p:txBody>
      </p:sp>
      <p:sp>
        <p:nvSpPr>
          <p:cNvPr id="7" name="TextBox 6">
            <a:extLst>
              <a:ext uri="{FF2B5EF4-FFF2-40B4-BE49-F238E27FC236}">
                <a16:creationId xmlns:a16="http://schemas.microsoft.com/office/drawing/2014/main" id="{4386C5E7-6ACC-1851-33FB-EA83EA78FE9D}"/>
              </a:ext>
            </a:extLst>
          </p:cNvPr>
          <p:cNvSpPr txBox="1"/>
          <p:nvPr/>
        </p:nvSpPr>
        <p:spPr>
          <a:xfrm>
            <a:off x="1513841" y="2213277"/>
            <a:ext cx="3286760" cy="369332"/>
          </a:xfrm>
          <a:prstGeom prst="rect">
            <a:avLst/>
          </a:prstGeom>
          <a:noFill/>
        </p:spPr>
        <p:txBody>
          <a:bodyPr wrap="square" rtlCol="0">
            <a:spAutoFit/>
          </a:bodyPr>
          <a:lstStyle/>
          <a:p>
            <a:pPr algn="ctr"/>
            <a:r>
              <a:rPr lang="fi-FI" b="1"/>
              <a:t>From employers’ perpectives</a:t>
            </a:r>
            <a:endParaRPr lang="en-FI" b="1"/>
          </a:p>
        </p:txBody>
      </p:sp>
      <p:sp>
        <p:nvSpPr>
          <p:cNvPr id="8" name="TextBox 7">
            <a:extLst>
              <a:ext uri="{FF2B5EF4-FFF2-40B4-BE49-F238E27FC236}">
                <a16:creationId xmlns:a16="http://schemas.microsoft.com/office/drawing/2014/main" id="{16EA9F20-0BCB-2CFF-CD1D-4E03496637CB}"/>
              </a:ext>
            </a:extLst>
          </p:cNvPr>
          <p:cNvSpPr txBox="1"/>
          <p:nvPr/>
        </p:nvSpPr>
        <p:spPr>
          <a:xfrm>
            <a:off x="7505700" y="2213277"/>
            <a:ext cx="3058160" cy="369332"/>
          </a:xfrm>
          <a:prstGeom prst="rect">
            <a:avLst/>
          </a:prstGeom>
          <a:noFill/>
        </p:spPr>
        <p:txBody>
          <a:bodyPr wrap="square" rtlCol="0">
            <a:spAutoFit/>
          </a:bodyPr>
          <a:lstStyle/>
          <a:p>
            <a:pPr algn="ctr"/>
            <a:r>
              <a:rPr lang="fi-FI" b="1"/>
              <a:t>From students’ perpectives</a:t>
            </a:r>
            <a:endParaRPr lang="en-FI" b="1"/>
          </a:p>
        </p:txBody>
      </p:sp>
      <p:sp>
        <p:nvSpPr>
          <p:cNvPr id="9" name="Rectangle: Rounded Corners 8">
            <a:extLst>
              <a:ext uri="{FF2B5EF4-FFF2-40B4-BE49-F238E27FC236}">
                <a16:creationId xmlns:a16="http://schemas.microsoft.com/office/drawing/2014/main" id="{E2CA7A8F-B551-0535-31D6-62F09586B237}"/>
              </a:ext>
            </a:extLst>
          </p:cNvPr>
          <p:cNvSpPr/>
          <p:nvPr/>
        </p:nvSpPr>
        <p:spPr>
          <a:xfrm>
            <a:off x="1176020" y="2686672"/>
            <a:ext cx="3962400" cy="1491299"/>
          </a:xfrm>
          <a:prstGeom prst="roundRect">
            <a:avLst/>
          </a:prstGeom>
          <a:noFill/>
          <a:ln>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marL="285750" indent="-285750" algn="ctr">
              <a:buFont typeface="Arial" panose="020B0604020202020204" pitchFamily="34" charset="0"/>
              <a:buChar char="•"/>
            </a:pPr>
            <a:r>
              <a:rPr lang="fi-FI" sz="1600">
                <a:solidFill>
                  <a:sysClr val="windowText" lastClr="000000"/>
                </a:solidFill>
              </a:rPr>
              <a:t>There are not many international companies in Porvoo that hire for English-speaking roles</a:t>
            </a:r>
          </a:p>
          <a:p>
            <a:pPr marL="285750" indent="-285750" algn="ctr">
              <a:buFont typeface="Arial" panose="020B0604020202020204" pitchFamily="34" charset="0"/>
              <a:buChar char="•"/>
            </a:pPr>
            <a:r>
              <a:rPr lang="fi-FI" sz="1600">
                <a:solidFill>
                  <a:sysClr val="windowText" lastClr="000000"/>
                </a:solidFill>
              </a:rPr>
              <a:t>Some specific roles strictly requires Finnish skills</a:t>
            </a:r>
            <a:endParaRPr lang="en-FI" sz="1600">
              <a:solidFill>
                <a:sysClr val="windowText" lastClr="000000"/>
              </a:solidFill>
            </a:endParaRPr>
          </a:p>
        </p:txBody>
      </p:sp>
      <p:sp>
        <p:nvSpPr>
          <p:cNvPr id="10" name="Rectangle: Rounded Corners 9">
            <a:extLst>
              <a:ext uri="{FF2B5EF4-FFF2-40B4-BE49-F238E27FC236}">
                <a16:creationId xmlns:a16="http://schemas.microsoft.com/office/drawing/2014/main" id="{8D741F7C-EC79-6270-358C-11D4AFC7C820}"/>
              </a:ext>
            </a:extLst>
          </p:cNvPr>
          <p:cNvSpPr/>
          <p:nvPr/>
        </p:nvSpPr>
        <p:spPr>
          <a:xfrm>
            <a:off x="1176020" y="4282483"/>
            <a:ext cx="3962400" cy="1127760"/>
          </a:xfrm>
          <a:prstGeom prst="roundRect">
            <a:avLst/>
          </a:prstGeom>
          <a:noFill/>
          <a:ln>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fi-FI" sz="1600">
                <a:solidFill>
                  <a:sysClr val="windowText" lastClr="000000"/>
                </a:solidFill>
              </a:rPr>
              <a:t>Some companies may not know where and how to connect with international students</a:t>
            </a:r>
            <a:endParaRPr lang="en-FI" sz="1600">
              <a:solidFill>
                <a:sysClr val="windowText" lastClr="000000"/>
              </a:solidFill>
            </a:endParaRPr>
          </a:p>
        </p:txBody>
      </p:sp>
      <p:sp>
        <p:nvSpPr>
          <p:cNvPr id="11" name="Rectangle: Rounded Corners 10">
            <a:extLst>
              <a:ext uri="{FF2B5EF4-FFF2-40B4-BE49-F238E27FC236}">
                <a16:creationId xmlns:a16="http://schemas.microsoft.com/office/drawing/2014/main" id="{97D86A2C-AC33-4D0D-AB02-0DA11ABBE0C5}"/>
              </a:ext>
            </a:extLst>
          </p:cNvPr>
          <p:cNvSpPr/>
          <p:nvPr/>
        </p:nvSpPr>
        <p:spPr>
          <a:xfrm>
            <a:off x="1176020" y="5510104"/>
            <a:ext cx="3962400" cy="1127760"/>
          </a:xfrm>
          <a:prstGeom prst="roundRect">
            <a:avLst/>
          </a:prstGeom>
          <a:noFill/>
          <a:ln>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fi-FI" sz="1600">
                <a:solidFill>
                  <a:sysClr val="windowText" lastClr="000000"/>
                </a:solidFill>
              </a:rPr>
              <a:t>Some companies have very little experience hiring international students</a:t>
            </a:r>
            <a:endParaRPr lang="en-FI" sz="1600">
              <a:solidFill>
                <a:sysClr val="windowText" lastClr="000000"/>
              </a:solidFill>
            </a:endParaRPr>
          </a:p>
        </p:txBody>
      </p:sp>
      <p:sp>
        <p:nvSpPr>
          <p:cNvPr id="12" name="Rectangle: Rounded Corners 11">
            <a:extLst>
              <a:ext uri="{FF2B5EF4-FFF2-40B4-BE49-F238E27FC236}">
                <a16:creationId xmlns:a16="http://schemas.microsoft.com/office/drawing/2014/main" id="{51B6C445-83CF-8586-A2D4-95486718274E}"/>
              </a:ext>
            </a:extLst>
          </p:cNvPr>
          <p:cNvSpPr/>
          <p:nvPr/>
        </p:nvSpPr>
        <p:spPr>
          <a:xfrm>
            <a:off x="7053580" y="2682470"/>
            <a:ext cx="3962400" cy="936272"/>
          </a:xfrm>
          <a:prstGeom prst="roundRect">
            <a:avLst/>
          </a:prstGeom>
          <a:noFill/>
          <a:ln>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fi-FI" sz="1600">
                <a:solidFill>
                  <a:sysClr val="windowText" lastClr="000000"/>
                </a:solidFill>
              </a:rPr>
              <a:t>Language barriers</a:t>
            </a:r>
          </a:p>
        </p:txBody>
      </p:sp>
      <p:sp>
        <p:nvSpPr>
          <p:cNvPr id="13" name="Rectangle: Rounded Corners 12">
            <a:extLst>
              <a:ext uri="{FF2B5EF4-FFF2-40B4-BE49-F238E27FC236}">
                <a16:creationId xmlns:a16="http://schemas.microsoft.com/office/drawing/2014/main" id="{9FBAC746-5FB0-8EDA-F50A-1F7CA0FF60B1}"/>
              </a:ext>
            </a:extLst>
          </p:cNvPr>
          <p:cNvSpPr/>
          <p:nvPr/>
        </p:nvSpPr>
        <p:spPr>
          <a:xfrm>
            <a:off x="7053580" y="3718603"/>
            <a:ext cx="3962400" cy="1127760"/>
          </a:xfrm>
          <a:prstGeom prst="roundRect">
            <a:avLst/>
          </a:prstGeom>
          <a:noFill/>
          <a:ln>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fi-FI" sz="1600">
                <a:solidFill>
                  <a:sysClr val="windowText" lastClr="000000"/>
                </a:solidFill>
              </a:rPr>
              <a:t>Lack of part-time jobs and internship programs</a:t>
            </a:r>
          </a:p>
        </p:txBody>
      </p:sp>
      <p:sp>
        <p:nvSpPr>
          <p:cNvPr id="14" name="Rectangle: Rounded Corners 13">
            <a:extLst>
              <a:ext uri="{FF2B5EF4-FFF2-40B4-BE49-F238E27FC236}">
                <a16:creationId xmlns:a16="http://schemas.microsoft.com/office/drawing/2014/main" id="{CFDA42C5-B7F0-03CC-EF0A-663C892A1E8C}"/>
              </a:ext>
            </a:extLst>
          </p:cNvPr>
          <p:cNvSpPr/>
          <p:nvPr/>
        </p:nvSpPr>
        <p:spPr>
          <a:xfrm>
            <a:off x="7053580" y="4946224"/>
            <a:ext cx="3962400" cy="1127760"/>
          </a:xfrm>
          <a:prstGeom prst="roundRect">
            <a:avLst/>
          </a:prstGeom>
          <a:noFill/>
          <a:ln>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fi-FI" sz="1600">
                <a:solidFill>
                  <a:sysClr val="windowText" lastClr="000000"/>
                </a:solidFill>
              </a:rPr>
              <a:t>Difficulties broadening their network and integrating into Finnish soceity</a:t>
            </a:r>
          </a:p>
        </p:txBody>
      </p:sp>
      <p:grpSp>
        <p:nvGrpSpPr>
          <p:cNvPr id="2" name="Group 1">
            <a:extLst>
              <a:ext uri="{FF2B5EF4-FFF2-40B4-BE49-F238E27FC236}">
                <a16:creationId xmlns:a16="http://schemas.microsoft.com/office/drawing/2014/main" id="{51742E87-7E2B-64DF-C443-97CD8AB08559}"/>
              </a:ext>
            </a:extLst>
          </p:cNvPr>
          <p:cNvGrpSpPr/>
          <p:nvPr/>
        </p:nvGrpSpPr>
        <p:grpSpPr>
          <a:xfrm>
            <a:off x="5029200" y="3769111"/>
            <a:ext cx="1892076" cy="1491299"/>
            <a:chOff x="4923530" y="3217357"/>
            <a:chExt cx="2143535" cy="1747715"/>
          </a:xfrm>
        </p:grpSpPr>
        <p:pic>
          <p:nvPicPr>
            <p:cNvPr id="4" name="Picture 3">
              <a:extLst>
                <a:ext uri="{FF2B5EF4-FFF2-40B4-BE49-F238E27FC236}">
                  <a16:creationId xmlns:a16="http://schemas.microsoft.com/office/drawing/2014/main" id="{08A76F3B-8CE2-9332-046A-73D4D6C1E3B4}"/>
                </a:ext>
              </a:extLst>
            </p:cNvPr>
            <p:cNvPicPr>
              <a:picLocks noChangeAspect="1"/>
            </p:cNvPicPr>
            <p:nvPr/>
          </p:nvPicPr>
          <p:blipFill>
            <a:blip r:embed="rId2"/>
            <a:stretch>
              <a:fillRect/>
            </a:stretch>
          </p:blipFill>
          <p:spPr>
            <a:xfrm>
              <a:off x="5451507" y="3349514"/>
              <a:ext cx="1615558" cy="1615558"/>
            </a:xfrm>
            <a:prstGeom prst="rect">
              <a:avLst/>
            </a:prstGeom>
          </p:spPr>
        </p:pic>
        <p:pic>
          <p:nvPicPr>
            <p:cNvPr id="5" name="Graphic 4" descr="Question Mark with solid fill">
              <a:extLst>
                <a:ext uri="{FF2B5EF4-FFF2-40B4-BE49-F238E27FC236}">
                  <a16:creationId xmlns:a16="http://schemas.microsoft.com/office/drawing/2014/main" id="{E919B7B1-5212-AD6C-8C0A-B49A7E04F2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23530" y="3217357"/>
              <a:ext cx="770451" cy="770451"/>
            </a:xfrm>
            <a:prstGeom prst="rect">
              <a:avLst/>
            </a:prstGeom>
          </p:spPr>
        </p:pic>
      </p:grpSp>
    </p:spTree>
    <p:extLst>
      <p:ext uri="{BB962C8B-B14F-4D97-AF65-F5344CB8AC3E}">
        <p14:creationId xmlns:p14="http://schemas.microsoft.com/office/powerpoint/2010/main" val="534322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666808-85F5-512A-A7A4-0EF9B236BB61}"/>
              </a:ext>
            </a:extLst>
          </p:cNvPr>
          <p:cNvSpPr txBox="1"/>
          <p:nvPr/>
        </p:nvSpPr>
        <p:spPr>
          <a:xfrm>
            <a:off x="5457366" y="542469"/>
            <a:ext cx="6223200" cy="224676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D0D0D"/>
                </a:solidFill>
                <a:latin typeface="Aptos"/>
              </a:rPr>
              <a:t>To help international students at Porvoo Campus settle into Finnish life, excel in their studies, and find jobs quicker, we conducted interviews to learn from companies. We covered a range of topics including how they hire international students, their experiences working with them, how they help them fit into their workplaces, success stories, why they like hiring international students, what opportunities they offer them, any special roles or teams for them, cultural issues, language barriers, and more. We had a set of questions to guide us, but we also went with the flow and asked about things that came up naturally during the interviews. We reached out to 8 companies but received a positive answer and interviewed only 4. </a:t>
            </a:r>
            <a:endParaRPr lang="en-US" sz="1200">
              <a:solidFill>
                <a:srgbClr val="0D0D0D"/>
              </a:solidFill>
              <a:latin typeface="Aptos"/>
            </a:endParaRPr>
          </a:p>
        </p:txBody>
      </p:sp>
      <p:pic>
        <p:nvPicPr>
          <p:cNvPr id="4" name="Picture 3" descr="A close-up of a questionnaire&#10;&#10;Description automatically generated">
            <a:extLst>
              <a:ext uri="{FF2B5EF4-FFF2-40B4-BE49-F238E27FC236}">
                <a16:creationId xmlns:a16="http://schemas.microsoft.com/office/drawing/2014/main" id="{45B01E8F-461B-D262-EC92-766BDB35C628}"/>
              </a:ext>
            </a:extLst>
          </p:cNvPr>
          <p:cNvPicPr>
            <a:picLocks noChangeAspect="1"/>
          </p:cNvPicPr>
          <p:nvPr/>
        </p:nvPicPr>
        <p:blipFill rotWithShape="1">
          <a:blip r:embed="rId2"/>
          <a:srcRect l="-2456" t="21351" r="1930"/>
          <a:stretch/>
        </p:blipFill>
        <p:spPr>
          <a:xfrm>
            <a:off x="0" y="1303977"/>
            <a:ext cx="5378525" cy="5445760"/>
          </a:xfrm>
          <a:prstGeom prst="rect">
            <a:avLst/>
          </a:prstGeom>
        </p:spPr>
      </p:pic>
      <p:pic>
        <p:nvPicPr>
          <p:cNvPr id="5" name="Picture 4" descr="A white text on a white background&#10;&#10;Description automatically generated">
            <a:extLst>
              <a:ext uri="{FF2B5EF4-FFF2-40B4-BE49-F238E27FC236}">
                <a16:creationId xmlns:a16="http://schemas.microsoft.com/office/drawing/2014/main" id="{FE3406E0-C0E8-8D39-8976-385B8EE5298F}"/>
              </a:ext>
            </a:extLst>
          </p:cNvPr>
          <p:cNvPicPr>
            <a:picLocks noChangeAspect="1"/>
          </p:cNvPicPr>
          <p:nvPr/>
        </p:nvPicPr>
        <p:blipFill rotWithShape="1">
          <a:blip r:embed="rId3"/>
          <a:srcRect l="-510" b="23830"/>
          <a:stretch/>
        </p:blipFill>
        <p:spPr>
          <a:xfrm>
            <a:off x="5055506" y="2874545"/>
            <a:ext cx="5287374" cy="3875192"/>
          </a:xfrm>
          <a:prstGeom prst="rect">
            <a:avLst/>
          </a:prstGeom>
        </p:spPr>
      </p:pic>
      <p:sp>
        <p:nvSpPr>
          <p:cNvPr id="8" name="TextBox 7">
            <a:extLst>
              <a:ext uri="{FF2B5EF4-FFF2-40B4-BE49-F238E27FC236}">
                <a16:creationId xmlns:a16="http://schemas.microsoft.com/office/drawing/2014/main" id="{208B5D19-11F3-BE84-ABD1-B03A399FDCFF}"/>
              </a:ext>
            </a:extLst>
          </p:cNvPr>
          <p:cNvSpPr txBox="1"/>
          <p:nvPr/>
        </p:nvSpPr>
        <p:spPr>
          <a:xfrm>
            <a:off x="430482" y="540207"/>
            <a:ext cx="42566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C00000"/>
                </a:solidFill>
              </a:rPr>
              <a:t>Interview Process</a:t>
            </a:r>
          </a:p>
        </p:txBody>
      </p:sp>
    </p:spTree>
    <p:extLst>
      <p:ext uri="{BB962C8B-B14F-4D97-AF65-F5344CB8AC3E}">
        <p14:creationId xmlns:p14="http://schemas.microsoft.com/office/powerpoint/2010/main" val="2696267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4B58592-1446-B6F9-730F-0E57EA8069C6}"/>
              </a:ext>
            </a:extLst>
          </p:cNvPr>
          <p:cNvPicPr>
            <a:picLocks noGrp="1" noChangeAspect="1"/>
          </p:cNvPicPr>
          <p:nvPr>
            <p:ph idx="1"/>
          </p:nvPr>
        </p:nvPicPr>
        <p:blipFill>
          <a:blip r:embed="rId2"/>
          <a:stretch>
            <a:fillRect/>
          </a:stretch>
        </p:blipFill>
        <p:spPr>
          <a:xfrm>
            <a:off x="0" y="25464"/>
            <a:ext cx="12139448" cy="6844486"/>
          </a:xfrm>
        </p:spPr>
      </p:pic>
    </p:spTree>
    <p:extLst>
      <p:ext uri="{BB962C8B-B14F-4D97-AF65-F5344CB8AC3E}">
        <p14:creationId xmlns:p14="http://schemas.microsoft.com/office/powerpoint/2010/main" val="1852110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white rectangular box with red and yellow text&#10;&#10;Description automatically generated">
            <a:extLst>
              <a:ext uri="{FF2B5EF4-FFF2-40B4-BE49-F238E27FC236}">
                <a16:creationId xmlns:a16="http://schemas.microsoft.com/office/drawing/2014/main" id="{075E8D7D-19D0-FDFF-93DC-213B132DB02B}"/>
              </a:ext>
            </a:extLst>
          </p:cNvPr>
          <p:cNvPicPr>
            <a:picLocks noGrp="1" noChangeAspect="1"/>
          </p:cNvPicPr>
          <p:nvPr>
            <p:ph idx="1"/>
          </p:nvPr>
        </p:nvPicPr>
        <p:blipFill>
          <a:blip r:embed="rId2"/>
          <a:stretch>
            <a:fillRect/>
          </a:stretch>
        </p:blipFill>
        <p:spPr>
          <a:xfrm>
            <a:off x="72000" y="606"/>
            <a:ext cx="12048000" cy="6771375"/>
          </a:xfrm>
        </p:spPr>
      </p:pic>
    </p:spTree>
    <p:extLst>
      <p:ext uri="{BB962C8B-B14F-4D97-AF65-F5344CB8AC3E}">
        <p14:creationId xmlns:p14="http://schemas.microsoft.com/office/powerpoint/2010/main" val="1628692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white and yellow rectangular boxes with black text&#10;&#10;Description automatically generated">
            <a:extLst>
              <a:ext uri="{FF2B5EF4-FFF2-40B4-BE49-F238E27FC236}">
                <a16:creationId xmlns:a16="http://schemas.microsoft.com/office/drawing/2014/main" id="{3878FCB3-EEA8-B3A3-A8FA-F13CED49BA46}"/>
              </a:ext>
            </a:extLst>
          </p:cNvPr>
          <p:cNvPicPr>
            <a:picLocks noChangeAspect="1"/>
          </p:cNvPicPr>
          <p:nvPr/>
        </p:nvPicPr>
        <p:blipFill>
          <a:blip r:embed="rId2"/>
          <a:stretch>
            <a:fillRect/>
          </a:stretch>
        </p:blipFill>
        <p:spPr>
          <a:xfrm>
            <a:off x="0" y="0"/>
            <a:ext cx="12204000" cy="6846000"/>
          </a:xfrm>
          <a:prstGeom prst="rect">
            <a:avLst/>
          </a:prstGeom>
        </p:spPr>
      </p:pic>
    </p:spTree>
    <p:extLst>
      <p:ext uri="{BB962C8B-B14F-4D97-AF65-F5344CB8AC3E}">
        <p14:creationId xmlns:p14="http://schemas.microsoft.com/office/powerpoint/2010/main" val="3714162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8BE96-428B-3EB5-E39C-4D5561466235}"/>
              </a:ext>
            </a:extLst>
          </p:cNvPr>
          <p:cNvSpPr>
            <a:spLocks noGrp="1"/>
          </p:cNvSpPr>
          <p:nvPr>
            <p:ph idx="1"/>
          </p:nvPr>
        </p:nvSpPr>
        <p:spPr>
          <a:xfrm>
            <a:off x="308893" y="2020101"/>
            <a:ext cx="11655897" cy="4576642"/>
          </a:xfrm>
        </p:spPr>
        <p:txBody>
          <a:bodyPr vert="horz" lIns="91440" tIns="45720" rIns="91440" bIns="45720" rtlCol="0" anchor="t">
            <a:normAutofit lnSpcReduction="10000"/>
          </a:bodyPr>
          <a:lstStyle/>
          <a:p>
            <a:r>
              <a:rPr lang="en-US" sz="1800">
                <a:solidFill>
                  <a:srgbClr val="0D0D0D"/>
                </a:solidFill>
                <a:ea typeface="+mn-lt"/>
                <a:cs typeface="+mn-lt"/>
              </a:rPr>
              <a:t>Hiring international students presents a unique opportunity for companies to enrich their workforce with diverse perspectives, cultural insights, and fresh ideas. Encouraging diversity promotes innovation and creativity within the company, ultimately driving business growth and success.</a:t>
            </a:r>
          </a:p>
          <a:p>
            <a:r>
              <a:rPr lang="en-US" sz="1800">
                <a:solidFill>
                  <a:srgbClr val="0D0D0D"/>
                </a:solidFill>
                <a:ea typeface="+mn-lt"/>
                <a:cs typeface="+mn-lt"/>
              </a:rPr>
              <a:t>Knowledge of Finnish is considered crucial or at least recommended for finding a good job in Finland. However, there are companies in Porvoo that either use English as their primary language of business or offer positions within the company that don't necessitate knowledge of Finnish. Such positions are often in international sales, marketing, research and development, and technical fields. While many international students may have proficiency in English, which is commonly spoken in business settings, fluency in Finnish can significantly enhance job prospects, particularly for roles that require direct interaction with Finnish-speaking clients, customers, or colleagues.</a:t>
            </a:r>
          </a:p>
          <a:p>
            <a:r>
              <a:rPr lang="en-US" sz="1800">
                <a:solidFill>
                  <a:srgbClr val="0D0D0D"/>
                </a:solidFill>
                <a:ea typeface="+mn-lt"/>
                <a:cs typeface="+mn-lt"/>
              </a:rPr>
              <a:t>Beyond language skills, employers prioritize qualities such as motivation, flexibility, open-mindedness, and a positive attitude when considering international student candidates. These attributes contribute to a dynamic work environment where individuals can thrive and contribute meaningfully to the company's goals.</a:t>
            </a:r>
          </a:p>
          <a:p>
            <a:r>
              <a:rPr lang="en-US" sz="1800">
                <a:solidFill>
                  <a:srgbClr val="0D0D0D"/>
                </a:solidFill>
                <a:ea typeface="+mn-lt"/>
                <a:cs typeface="+mn-lt"/>
              </a:rPr>
              <a:t>A diverse work environment is crucial for fostering innovation and inclusivity, but it also presents challenges such as communication barriers and cultural misunderstandings. It is important to address these issues and establish a harmonious environment where every employee feels valued. Skilled leadership and inclusive strategies are essential.</a:t>
            </a:r>
          </a:p>
        </p:txBody>
      </p:sp>
      <p:pic>
        <p:nvPicPr>
          <p:cNvPr id="4" name="Picture 3" descr="Outcome sign or stamp Royalty Free Vector Image">
            <a:extLst>
              <a:ext uri="{FF2B5EF4-FFF2-40B4-BE49-F238E27FC236}">
                <a16:creationId xmlns:a16="http://schemas.microsoft.com/office/drawing/2014/main" id="{4B6A8B08-2669-9042-D69E-897238A6BA60}"/>
              </a:ext>
            </a:extLst>
          </p:cNvPr>
          <p:cNvPicPr>
            <a:picLocks noChangeAspect="1"/>
          </p:cNvPicPr>
          <p:nvPr/>
        </p:nvPicPr>
        <p:blipFill>
          <a:blip r:embed="rId2"/>
          <a:stretch>
            <a:fillRect/>
          </a:stretch>
        </p:blipFill>
        <p:spPr>
          <a:xfrm>
            <a:off x="577" y="3056"/>
            <a:ext cx="3839123" cy="1612025"/>
          </a:xfrm>
          <a:prstGeom prst="rect">
            <a:avLst/>
          </a:prstGeom>
        </p:spPr>
      </p:pic>
    </p:spTree>
    <p:extLst>
      <p:ext uri="{BB962C8B-B14F-4D97-AF65-F5344CB8AC3E}">
        <p14:creationId xmlns:p14="http://schemas.microsoft.com/office/powerpoint/2010/main" val="1195446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41</TotalTime>
  <Words>2452</Words>
  <Application>Microsoft Office PowerPoint</Application>
  <PresentationFormat>Widescreen</PresentationFormat>
  <Paragraphs>112</Paragraphs>
  <Slides>21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Aharoni</vt:lpstr>
      <vt:lpstr>Aptos</vt:lpstr>
      <vt:lpstr>Aptos Display</vt:lpstr>
      <vt:lpstr>Arial</vt:lpstr>
      <vt:lpstr>Monstreat</vt:lpstr>
      <vt:lpstr>office theme</vt:lpstr>
      <vt:lpstr>VISUAL REPORT INTEGRA Project</vt:lpstr>
      <vt:lpstr>Introduction</vt:lpstr>
      <vt:lpstr>Insight Gatherings</vt:lpstr>
      <vt:lpstr>Initial 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Ideation</vt:lpstr>
      <vt:lpstr>PowerPoint Presentation</vt:lpstr>
      <vt:lpstr>Some of the most interesting ideas</vt:lpstr>
      <vt:lpstr>Some of the most interesting ideas</vt:lpstr>
      <vt:lpstr>Elimination and filtering</vt:lpstr>
      <vt:lpstr>Testing</vt:lpstr>
      <vt:lpstr>Prototypes</vt:lpstr>
      <vt:lpstr>Final solutions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Hoàng Ánh</cp:lastModifiedBy>
  <cp:revision>2</cp:revision>
  <dcterms:created xsi:type="dcterms:W3CDTF">2024-03-13T06:43:07Z</dcterms:created>
  <dcterms:modified xsi:type="dcterms:W3CDTF">2024-03-18T18:29:26Z</dcterms:modified>
</cp:coreProperties>
</file>